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52" r:id="rId1"/>
  </p:sldMasterIdLst>
  <p:notesMasterIdLst>
    <p:notesMasterId r:id="rId21"/>
  </p:notesMasterIdLst>
  <p:sldIdLst>
    <p:sldId id="256" r:id="rId2"/>
    <p:sldId id="257" r:id="rId3"/>
    <p:sldId id="275" r:id="rId4"/>
    <p:sldId id="258" r:id="rId5"/>
    <p:sldId id="277" r:id="rId6"/>
    <p:sldId id="260" r:id="rId7"/>
    <p:sldId id="276" r:id="rId8"/>
    <p:sldId id="274" r:id="rId9"/>
    <p:sldId id="261" r:id="rId10"/>
    <p:sldId id="266" r:id="rId11"/>
    <p:sldId id="267" r:id="rId12"/>
    <p:sldId id="268" r:id="rId13"/>
    <p:sldId id="269" r:id="rId14"/>
    <p:sldId id="270" r:id="rId15"/>
    <p:sldId id="265" r:id="rId16"/>
    <p:sldId id="271" r:id="rId17"/>
    <p:sldId id="272" r:id="rId18"/>
    <p:sldId id="273" r:id="rId19"/>
    <p:sldId id="264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84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306" y="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5B613F7-61D5-4939-9B1D-8B9A9D6EF5D2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4B69484-E46A-49B4-8633-333804354F76}">
      <dgm:prSet/>
      <dgm:spPr/>
      <dgm:t>
        <a:bodyPr/>
        <a:lstStyle/>
        <a:p>
          <a:pPr rtl="0">
            <a:lnSpc>
              <a:spcPct val="100000"/>
            </a:lnSpc>
          </a:pPr>
          <a:r>
            <a:rPr lang="en-US" dirty="0"/>
            <a:t>Project Background &amp; Objective </a:t>
          </a:r>
          <a:br>
            <a:rPr lang="en-US" dirty="0">
              <a:latin typeface="Sitka Banner"/>
            </a:rPr>
          </a:br>
          <a:r>
            <a:rPr lang="en-US" dirty="0"/>
            <a:t>– Tu Cam</a:t>
          </a:r>
        </a:p>
      </dgm:t>
    </dgm:pt>
    <dgm:pt modelId="{C7D127AC-0CF0-4BC8-B683-C9FD8FA3A8E3}" type="parTrans" cxnId="{CD2F37ED-EC09-46B5-9289-6F5754614575}">
      <dgm:prSet/>
      <dgm:spPr/>
      <dgm:t>
        <a:bodyPr/>
        <a:lstStyle/>
        <a:p>
          <a:endParaRPr lang="en-US"/>
        </a:p>
      </dgm:t>
    </dgm:pt>
    <dgm:pt modelId="{F0E1C5E2-F30B-413A-B32F-4FF857D26335}" type="sibTrans" cxnId="{CD2F37ED-EC09-46B5-9289-6F5754614575}">
      <dgm:prSet/>
      <dgm:spPr/>
      <dgm:t>
        <a:bodyPr/>
        <a:lstStyle/>
        <a:p>
          <a:endParaRPr lang="en-US"/>
        </a:p>
      </dgm:t>
    </dgm:pt>
    <dgm:pt modelId="{48EFE826-1F70-446C-B3A6-A3349510FE5E}">
      <dgm:prSet/>
      <dgm:spPr/>
      <dgm:t>
        <a:bodyPr/>
        <a:lstStyle/>
        <a:p>
          <a:pPr rtl="0">
            <a:lnSpc>
              <a:spcPct val="100000"/>
            </a:lnSpc>
          </a:pPr>
          <a:r>
            <a:rPr lang="en-US" dirty="0"/>
            <a:t>Project Scoping </a:t>
          </a:r>
          <a:br>
            <a:rPr lang="en-US" dirty="0">
              <a:latin typeface="Sitka Banner"/>
            </a:rPr>
          </a:br>
          <a:r>
            <a:rPr lang="en-US" dirty="0"/>
            <a:t>– Navid </a:t>
          </a:r>
        </a:p>
      </dgm:t>
    </dgm:pt>
    <dgm:pt modelId="{CFFA735C-AF91-46C2-B9EE-293AEC1139C5}" type="parTrans" cxnId="{27A06E36-3F29-4013-A111-EB135D37F31C}">
      <dgm:prSet/>
      <dgm:spPr/>
      <dgm:t>
        <a:bodyPr/>
        <a:lstStyle/>
        <a:p>
          <a:endParaRPr lang="en-US"/>
        </a:p>
      </dgm:t>
    </dgm:pt>
    <dgm:pt modelId="{A31E243C-5283-4829-A6BC-1C7163E3325E}" type="sibTrans" cxnId="{27A06E36-3F29-4013-A111-EB135D37F31C}">
      <dgm:prSet/>
      <dgm:spPr/>
      <dgm:t>
        <a:bodyPr/>
        <a:lstStyle/>
        <a:p>
          <a:endParaRPr lang="en-US"/>
        </a:p>
      </dgm:t>
    </dgm:pt>
    <dgm:pt modelId="{4070CAA3-E78B-4DA9-9584-F748EB580516}">
      <dgm:prSet/>
      <dgm:spPr/>
      <dgm:t>
        <a:bodyPr/>
        <a:lstStyle/>
        <a:p>
          <a:pPr rtl="0">
            <a:lnSpc>
              <a:spcPct val="100000"/>
            </a:lnSpc>
          </a:pPr>
          <a:r>
            <a:rPr lang="en-US" dirty="0"/>
            <a:t>Extract Transform Load &amp; Cleaning Data </a:t>
          </a:r>
          <a:br>
            <a:rPr lang="en-US" dirty="0">
              <a:latin typeface="Sitka Banner"/>
            </a:rPr>
          </a:br>
          <a:r>
            <a:rPr lang="en-US" dirty="0"/>
            <a:t>– Vik </a:t>
          </a:r>
        </a:p>
      </dgm:t>
    </dgm:pt>
    <dgm:pt modelId="{503699D9-4E98-48F6-ABC3-95EA452688A3}" type="parTrans" cxnId="{4CC1C45E-210B-49D6-BB55-EB17D9032EA3}">
      <dgm:prSet/>
      <dgm:spPr/>
      <dgm:t>
        <a:bodyPr/>
        <a:lstStyle/>
        <a:p>
          <a:endParaRPr lang="en-US"/>
        </a:p>
      </dgm:t>
    </dgm:pt>
    <dgm:pt modelId="{075FFDCA-8958-4C7A-B6F8-EE19F38F93FA}" type="sibTrans" cxnId="{4CC1C45E-210B-49D6-BB55-EB17D9032EA3}">
      <dgm:prSet/>
      <dgm:spPr/>
      <dgm:t>
        <a:bodyPr/>
        <a:lstStyle/>
        <a:p>
          <a:endParaRPr lang="en-US"/>
        </a:p>
      </dgm:t>
    </dgm:pt>
    <dgm:pt modelId="{D8967DA1-DBB4-4A8C-AF0B-5C3BDD57D361}">
      <dgm:prSet/>
      <dgm:spPr/>
      <dgm:t>
        <a:bodyPr/>
        <a:lstStyle/>
        <a:p>
          <a:pPr rtl="0">
            <a:lnSpc>
              <a:spcPct val="100000"/>
            </a:lnSpc>
          </a:pPr>
          <a:r>
            <a:rPr lang="en-US" dirty="0"/>
            <a:t>Machine Learning Modelling </a:t>
          </a:r>
          <a:br>
            <a:rPr lang="en-US" dirty="0">
              <a:latin typeface="Sitka Banner"/>
            </a:rPr>
          </a:br>
          <a:r>
            <a:rPr lang="en-US" dirty="0"/>
            <a:t>– Chris </a:t>
          </a:r>
        </a:p>
      </dgm:t>
    </dgm:pt>
    <dgm:pt modelId="{AD741FA7-FDCB-4949-AF7F-7E81B9B85E58}" type="parTrans" cxnId="{B078A840-9091-4927-B330-47665B6043F2}">
      <dgm:prSet/>
      <dgm:spPr/>
      <dgm:t>
        <a:bodyPr/>
        <a:lstStyle/>
        <a:p>
          <a:endParaRPr lang="en-US"/>
        </a:p>
      </dgm:t>
    </dgm:pt>
    <dgm:pt modelId="{38643590-2ACB-46ED-850D-4086AA779D37}" type="sibTrans" cxnId="{B078A840-9091-4927-B330-47665B6043F2}">
      <dgm:prSet/>
      <dgm:spPr/>
      <dgm:t>
        <a:bodyPr/>
        <a:lstStyle/>
        <a:p>
          <a:endParaRPr lang="en-US"/>
        </a:p>
      </dgm:t>
    </dgm:pt>
    <dgm:pt modelId="{8F431F27-E68B-47AC-96FC-851E6DE92250}">
      <dgm:prSet/>
      <dgm:spPr/>
      <dgm:t>
        <a:bodyPr/>
        <a:lstStyle/>
        <a:p>
          <a:pPr rtl="0">
            <a:lnSpc>
              <a:spcPct val="100000"/>
            </a:lnSpc>
          </a:pPr>
          <a:r>
            <a:rPr lang="en-US" dirty="0"/>
            <a:t>Machine Learning Predictions </a:t>
          </a:r>
          <a:br>
            <a:rPr lang="en-US" dirty="0">
              <a:latin typeface="Sitka Banner"/>
            </a:rPr>
          </a:br>
          <a:r>
            <a:rPr lang="en-US" dirty="0"/>
            <a:t>– Brandon</a:t>
          </a:r>
        </a:p>
      </dgm:t>
    </dgm:pt>
    <dgm:pt modelId="{005BCE70-528D-441B-A2CA-C7D504FAA92D}" type="parTrans" cxnId="{8C5CE070-CD9F-4386-B694-BA00B343BD22}">
      <dgm:prSet/>
      <dgm:spPr/>
      <dgm:t>
        <a:bodyPr/>
        <a:lstStyle/>
        <a:p>
          <a:endParaRPr lang="en-US"/>
        </a:p>
      </dgm:t>
    </dgm:pt>
    <dgm:pt modelId="{61888C74-5C62-4D9F-A935-8F0438E16024}" type="sibTrans" cxnId="{8C5CE070-CD9F-4386-B694-BA00B343BD22}">
      <dgm:prSet/>
      <dgm:spPr/>
      <dgm:t>
        <a:bodyPr/>
        <a:lstStyle/>
        <a:p>
          <a:endParaRPr lang="en-US"/>
        </a:p>
      </dgm:t>
    </dgm:pt>
    <dgm:pt modelId="{BDE5CE42-23E0-413B-AEB1-35BD6874B2CA}" type="pres">
      <dgm:prSet presAssocID="{E5B613F7-61D5-4939-9B1D-8B9A9D6EF5D2}" presName="root" presStyleCnt="0">
        <dgm:presLayoutVars>
          <dgm:dir/>
          <dgm:resizeHandles val="exact"/>
        </dgm:presLayoutVars>
      </dgm:prSet>
      <dgm:spPr/>
    </dgm:pt>
    <dgm:pt modelId="{3ACFE0CF-3E3D-4C19-97EE-3DD1D6358CB6}" type="pres">
      <dgm:prSet presAssocID="{24B69484-E46A-49B4-8633-333804354F76}" presName="compNode" presStyleCnt="0"/>
      <dgm:spPr/>
    </dgm:pt>
    <dgm:pt modelId="{CBCBD96C-3D60-4710-BA53-AD89B0AFC1B7}" type="pres">
      <dgm:prSet presAssocID="{24B69484-E46A-49B4-8633-333804354F76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eb cam"/>
        </a:ext>
      </dgm:extLst>
    </dgm:pt>
    <dgm:pt modelId="{B30B5E3F-A87E-4366-AD50-CEAA3D9D0908}" type="pres">
      <dgm:prSet presAssocID="{24B69484-E46A-49B4-8633-333804354F76}" presName="spaceRect" presStyleCnt="0"/>
      <dgm:spPr/>
    </dgm:pt>
    <dgm:pt modelId="{F5A2DB35-6230-4B35-AB25-DBD6C9135821}" type="pres">
      <dgm:prSet presAssocID="{24B69484-E46A-49B4-8633-333804354F76}" presName="textRect" presStyleLbl="revTx" presStyleIdx="0" presStyleCnt="5">
        <dgm:presLayoutVars>
          <dgm:chMax val="1"/>
          <dgm:chPref val="1"/>
        </dgm:presLayoutVars>
      </dgm:prSet>
      <dgm:spPr/>
    </dgm:pt>
    <dgm:pt modelId="{232B395B-5A69-4419-9C8B-FF204DB74539}" type="pres">
      <dgm:prSet presAssocID="{F0E1C5E2-F30B-413A-B32F-4FF857D26335}" presName="sibTrans" presStyleCnt="0"/>
      <dgm:spPr/>
    </dgm:pt>
    <dgm:pt modelId="{7745371A-EB0A-45F6-9DA7-609A78BD2409}" type="pres">
      <dgm:prSet presAssocID="{48EFE826-1F70-446C-B3A6-A3349510FE5E}" presName="compNode" presStyleCnt="0"/>
      <dgm:spPr/>
    </dgm:pt>
    <dgm:pt modelId="{C8C78B5D-503E-4FED-97CD-9E1A6DD951FA}" type="pres">
      <dgm:prSet presAssocID="{48EFE826-1F70-446C-B3A6-A3349510FE5E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30C41307-FC4A-4D1A-B8E4-A3918B23F8EB}" type="pres">
      <dgm:prSet presAssocID="{48EFE826-1F70-446C-B3A6-A3349510FE5E}" presName="spaceRect" presStyleCnt="0"/>
      <dgm:spPr/>
    </dgm:pt>
    <dgm:pt modelId="{3F2C859A-8697-4143-BFE9-529D37C0B6D6}" type="pres">
      <dgm:prSet presAssocID="{48EFE826-1F70-446C-B3A6-A3349510FE5E}" presName="textRect" presStyleLbl="revTx" presStyleIdx="1" presStyleCnt="5">
        <dgm:presLayoutVars>
          <dgm:chMax val="1"/>
          <dgm:chPref val="1"/>
        </dgm:presLayoutVars>
      </dgm:prSet>
      <dgm:spPr/>
    </dgm:pt>
    <dgm:pt modelId="{A7A705C9-D112-47DA-AD69-F1EDB32CDDC8}" type="pres">
      <dgm:prSet presAssocID="{A31E243C-5283-4829-A6BC-1C7163E3325E}" presName="sibTrans" presStyleCnt="0"/>
      <dgm:spPr/>
    </dgm:pt>
    <dgm:pt modelId="{7E9E0A3F-50D0-48DE-A324-B5CE740E3AE4}" type="pres">
      <dgm:prSet presAssocID="{4070CAA3-E78B-4DA9-9584-F748EB580516}" presName="compNode" presStyleCnt="0"/>
      <dgm:spPr/>
    </dgm:pt>
    <dgm:pt modelId="{DD78EBAB-FDE4-46C5-82B3-267877E8ED86}" type="pres">
      <dgm:prSet presAssocID="{4070CAA3-E78B-4DA9-9584-F748EB580516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ilter"/>
        </a:ext>
      </dgm:extLst>
    </dgm:pt>
    <dgm:pt modelId="{FEE46A55-DD0B-4088-9A07-EB46F8377EDE}" type="pres">
      <dgm:prSet presAssocID="{4070CAA3-E78B-4DA9-9584-F748EB580516}" presName="spaceRect" presStyleCnt="0"/>
      <dgm:spPr/>
    </dgm:pt>
    <dgm:pt modelId="{7DE227A0-83A4-451F-BF3F-55FB60318344}" type="pres">
      <dgm:prSet presAssocID="{4070CAA3-E78B-4DA9-9584-F748EB580516}" presName="textRect" presStyleLbl="revTx" presStyleIdx="2" presStyleCnt="5">
        <dgm:presLayoutVars>
          <dgm:chMax val="1"/>
          <dgm:chPref val="1"/>
        </dgm:presLayoutVars>
      </dgm:prSet>
      <dgm:spPr/>
    </dgm:pt>
    <dgm:pt modelId="{CFE464C0-D008-473B-8B67-17DD336E9532}" type="pres">
      <dgm:prSet presAssocID="{075FFDCA-8958-4C7A-B6F8-EE19F38F93FA}" presName="sibTrans" presStyleCnt="0"/>
      <dgm:spPr/>
    </dgm:pt>
    <dgm:pt modelId="{78FF2C08-58EF-4D6A-BB34-51A5FF88D149}" type="pres">
      <dgm:prSet presAssocID="{D8967DA1-DBB4-4A8C-AF0B-5C3BDD57D361}" presName="compNode" presStyleCnt="0"/>
      <dgm:spPr/>
    </dgm:pt>
    <dgm:pt modelId="{DCEC41F2-CC6C-498D-B971-EA3070A72324}" type="pres">
      <dgm:prSet presAssocID="{D8967DA1-DBB4-4A8C-AF0B-5C3BDD57D361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6A6EB5B5-E491-4E77-A096-C37305F87A71}" type="pres">
      <dgm:prSet presAssocID="{D8967DA1-DBB4-4A8C-AF0B-5C3BDD57D361}" presName="spaceRect" presStyleCnt="0"/>
      <dgm:spPr/>
    </dgm:pt>
    <dgm:pt modelId="{3727BA18-D720-4332-8E29-2AACF1955B5B}" type="pres">
      <dgm:prSet presAssocID="{D8967DA1-DBB4-4A8C-AF0B-5C3BDD57D361}" presName="textRect" presStyleLbl="revTx" presStyleIdx="3" presStyleCnt="5">
        <dgm:presLayoutVars>
          <dgm:chMax val="1"/>
          <dgm:chPref val="1"/>
        </dgm:presLayoutVars>
      </dgm:prSet>
      <dgm:spPr/>
    </dgm:pt>
    <dgm:pt modelId="{6A492ABB-4F23-43B3-BBA8-FCF989369E3C}" type="pres">
      <dgm:prSet presAssocID="{38643590-2ACB-46ED-850D-4086AA779D37}" presName="sibTrans" presStyleCnt="0"/>
      <dgm:spPr/>
    </dgm:pt>
    <dgm:pt modelId="{0F6EE25B-9193-4820-B4BD-232A8D2ED7DF}" type="pres">
      <dgm:prSet presAssocID="{8F431F27-E68B-47AC-96FC-851E6DE92250}" presName="compNode" presStyleCnt="0"/>
      <dgm:spPr/>
    </dgm:pt>
    <dgm:pt modelId="{BCE7AE68-33FF-47D9-9F1D-586712CCC9DA}" type="pres">
      <dgm:prSet presAssocID="{8F431F27-E68B-47AC-96FC-851E6DE92250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artial Sun"/>
        </a:ext>
      </dgm:extLst>
    </dgm:pt>
    <dgm:pt modelId="{4239E7EF-C875-4638-9CC5-1EF6D4C85AF5}" type="pres">
      <dgm:prSet presAssocID="{8F431F27-E68B-47AC-96FC-851E6DE92250}" presName="spaceRect" presStyleCnt="0"/>
      <dgm:spPr/>
    </dgm:pt>
    <dgm:pt modelId="{BEB84C6D-5C36-4722-AAA8-2965CC5A7FDB}" type="pres">
      <dgm:prSet presAssocID="{8F431F27-E68B-47AC-96FC-851E6DE92250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878A9601-3A58-4C01-9281-6C464F46BE29}" type="presOf" srcId="{8F431F27-E68B-47AC-96FC-851E6DE92250}" destId="{BEB84C6D-5C36-4722-AAA8-2965CC5A7FDB}" srcOrd="0" destOrd="0" presId="urn:microsoft.com/office/officeart/2018/2/layout/IconLabelList"/>
    <dgm:cxn modelId="{39A2510D-CE7D-4A95-B475-870D2FB0752C}" type="presOf" srcId="{4070CAA3-E78B-4DA9-9584-F748EB580516}" destId="{7DE227A0-83A4-451F-BF3F-55FB60318344}" srcOrd="0" destOrd="0" presId="urn:microsoft.com/office/officeart/2018/2/layout/IconLabelList"/>
    <dgm:cxn modelId="{72F58E1C-C8B8-46A8-A545-D9BFECB5502E}" type="presOf" srcId="{48EFE826-1F70-446C-B3A6-A3349510FE5E}" destId="{3F2C859A-8697-4143-BFE9-529D37C0B6D6}" srcOrd="0" destOrd="0" presId="urn:microsoft.com/office/officeart/2018/2/layout/IconLabelList"/>
    <dgm:cxn modelId="{FB042136-212F-466B-ADFD-4B200B8B5850}" type="presOf" srcId="{24B69484-E46A-49B4-8633-333804354F76}" destId="{F5A2DB35-6230-4B35-AB25-DBD6C9135821}" srcOrd="0" destOrd="0" presId="urn:microsoft.com/office/officeart/2018/2/layout/IconLabelList"/>
    <dgm:cxn modelId="{27A06E36-3F29-4013-A111-EB135D37F31C}" srcId="{E5B613F7-61D5-4939-9B1D-8B9A9D6EF5D2}" destId="{48EFE826-1F70-446C-B3A6-A3349510FE5E}" srcOrd="1" destOrd="0" parTransId="{CFFA735C-AF91-46C2-B9EE-293AEC1139C5}" sibTransId="{A31E243C-5283-4829-A6BC-1C7163E3325E}"/>
    <dgm:cxn modelId="{B078A840-9091-4927-B330-47665B6043F2}" srcId="{E5B613F7-61D5-4939-9B1D-8B9A9D6EF5D2}" destId="{D8967DA1-DBB4-4A8C-AF0B-5C3BDD57D361}" srcOrd="3" destOrd="0" parTransId="{AD741FA7-FDCB-4949-AF7F-7E81B9B85E58}" sibTransId="{38643590-2ACB-46ED-850D-4086AA779D37}"/>
    <dgm:cxn modelId="{4CC1C45E-210B-49D6-BB55-EB17D9032EA3}" srcId="{E5B613F7-61D5-4939-9B1D-8B9A9D6EF5D2}" destId="{4070CAA3-E78B-4DA9-9584-F748EB580516}" srcOrd="2" destOrd="0" parTransId="{503699D9-4E98-48F6-ABC3-95EA452688A3}" sibTransId="{075FFDCA-8958-4C7A-B6F8-EE19F38F93FA}"/>
    <dgm:cxn modelId="{B593996F-9817-405E-AECF-C52B2B176CD4}" type="presOf" srcId="{E5B613F7-61D5-4939-9B1D-8B9A9D6EF5D2}" destId="{BDE5CE42-23E0-413B-AEB1-35BD6874B2CA}" srcOrd="0" destOrd="0" presId="urn:microsoft.com/office/officeart/2018/2/layout/IconLabelList"/>
    <dgm:cxn modelId="{8C5CE070-CD9F-4386-B694-BA00B343BD22}" srcId="{E5B613F7-61D5-4939-9B1D-8B9A9D6EF5D2}" destId="{8F431F27-E68B-47AC-96FC-851E6DE92250}" srcOrd="4" destOrd="0" parTransId="{005BCE70-528D-441B-A2CA-C7D504FAA92D}" sibTransId="{61888C74-5C62-4D9F-A935-8F0438E16024}"/>
    <dgm:cxn modelId="{CD2F37ED-EC09-46B5-9289-6F5754614575}" srcId="{E5B613F7-61D5-4939-9B1D-8B9A9D6EF5D2}" destId="{24B69484-E46A-49B4-8633-333804354F76}" srcOrd="0" destOrd="0" parTransId="{C7D127AC-0CF0-4BC8-B683-C9FD8FA3A8E3}" sibTransId="{F0E1C5E2-F30B-413A-B32F-4FF857D26335}"/>
    <dgm:cxn modelId="{9F627FF9-050E-49DC-9FB1-76503AA1AD0A}" type="presOf" srcId="{D8967DA1-DBB4-4A8C-AF0B-5C3BDD57D361}" destId="{3727BA18-D720-4332-8E29-2AACF1955B5B}" srcOrd="0" destOrd="0" presId="urn:microsoft.com/office/officeart/2018/2/layout/IconLabelList"/>
    <dgm:cxn modelId="{D666AFCC-6FAC-4E22-A006-7FA3AC78C11D}" type="presParOf" srcId="{BDE5CE42-23E0-413B-AEB1-35BD6874B2CA}" destId="{3ACFE0CF-3E3D-4C19-97EE-3DD1D6358CB6}" srcOrd="0" destOrd="0" presId="urn:microsoft.com/office/officeart/2018/2/layout/IconLabelList"/>
    <dgm:cxn modelId="{5D6EE161-B9D7-47EA-8A5C-2CE0D7CB99B6}" type="presParOf" srcId="{3ACFE0CF-3E3D-4C19-97EE-3DD1D6358CB6}" destId="{CBCBD96C-3D60-4710-BA53-AD89B0AFC1B7}" srcOrd="0" destOrd="0" presId="urn:microsoft.com/office/officeart/2018/2/layout/IconLabelList"/>
    <dgm:cxn modelId="{942A8FFC-CB2C-459B-9CAC-17CABD1E2792}" type="presParOf" srcId="{3ACFE0CF-3E3D-4C19-97EE-3DD1D6358CB6}" destId="{B30B5E3F-A87E-4366-AD50-CEAA3D9D0908}" srcOrd="1" destOrd="0" presId="urn:microsoft.com/office/officeart/2018/2/layout/IconLabelList"/>
    <dgm:cxn modelId="{3C2913FA-F92C-4AEF-A769-34C62EDB4BA5}" type="presParOf" srcId="{3ACFE0CF-3E3D-4C19-97EE-3DD1D6358CB6}" destId="{F5A2DB35-6230-4B35-AB25-DBD6C9135821}" srcOrd="2" destOrd="0" presId="urn:microsoft.com/office/officeart/2018/2/layout/IconLabelList"/>
    <dgm:cxn modelId="{9C40C72D-E446-4B01-BAF6-C5696FE58545}" type="presParOf" srcId="{BDE5CE42-23E0-413B-AEB1-35BD6874B2CA}" destId="{232B395B-5A69-4419-9C8B-FF204DB74539}" srcOrd="1" destOrd="0" presId="urn:microsoft.com/office/officeart/2018/2/layout/IconLabelList"/>
    <dgm:cxn modelId="{F5FDA8CB-8BC8-4015-9A39-4ADEAD0972A6}" type="presParOf" srcId="{BDE5CE42-23E0-413B-AEB1-35BD6874B2CA}" destId="{7745371A-EB0A-45F6-9DA7-609A78BD2409}" srcOrd="2" destOrd="0" presId="urn:microsoft.com/office/officeart/2018/2/layout/IconLabelList"/>
    <dgm:cxn modelId="{9192DD6C-E5D7-4F8D-AC60-DA1E4B6525C8}" type="presParOf" srcId="{7745371A-EB0A-45F6-9DA7-609A78BD2409}" destId="{C8C78B5D-503E-4FED-97CD-9E1A6DD951FA}" srcOrd="0" destOrd="0" presId="urn:microsoft.com/office/officeart/2018/2/layout/IconLabelList"/>
    <dgm:cxn modelId="{A527737C-8669-4E9F-B4C5-C76D70ED0B86}" type="presParOf" srcId="{7745371A-EB0A-45F6-9DA7-609A78BD2409}" destId="{30C41307-FC4A-4D1A-B8E4-A3918B23F8EB}" srcOrd="1" destOrd="0" presId="urn:microsoft.com/office/officeart/2018/2/layout/IconLabelList"/>
    <dgm:cxn modelId="{8BC1E036-E517-405F-A116-4B99E982E474}" type="presParOf" srcId="{7745371A-EB0A-45F6-9DA7-609A78BD2409}" destId="{3F2C859A-8697-4143-BFE9-529D37C0B6D6}" srcOrd="2" destOrd="0" presId="urn:microsoft.com/office/officeart/2018/2/layout/IconLabelList"/>
    <dgm:cxn modelId="{234EF5EB-14D2-46C5-A22F-32491240F188}" type="presParOf" srcId="{BDE5CE42-23E0-413B-AEB1-35BD6874B2CA}" destId="{A7A705C9-D112-47DA-AD69-F1EDB32CDDC8}" srcOrd="3" destOrd="0" presId="urn:microsoft.com/office/officeart/2018/2/layout/IconLabelList"/>
    <dgm:cxn modelId="{4F46E09D-959D-4237-A526-1B9DD6EC69EB}" type="presParOf" srcId="{BDE5CE42-23E0-413B-AEB1-35BD6874B2CA}" destId="{7E9E0A3F-50D0-48DE-A324-B5CE740E3AE4}" srcOrd="4" destOrd="0" presId="urn:microsoft.com/office/officeart/2018/2/layout/IconLabelList"/>
    <dgm:cxn modelId="{A5E9718E-8B23-4AB5-8C20-2D3F6AE8EA32}" type="presParOf" srcId="{7E9E0A3F-50D0-48DE-A324-B5CE740E3AE4}" destId="{DD78EBAB-FDE4-46C5-82B3-267877E8ED86}" srcOrd="0" destOrd="0" presId="urn:microsoft.com/office/officeart/2018/2/layout/IconLabelList"/>
    <dgm:cxn modelId="{98173840-BEFC-45B0-B9A5-DCC1EA52EDC8}" type="presParOf" srcId="{7E9E0A3F-50D0-48DE-A324-B5CE740E3AE4}" destId="{FEE46A55-DD0B-4088-9A07-EB46F8377EDE}" srcOrd="1" destOrd="0" presId="urn:microsoft.com/office/officeart/2018/2/layout/IconLabelList"/>
    <dgm:cxn modelId="{283D5448-C996-4D3B-81F9-F2AAF5C6DA39}" type="presParOf" srcId="{7E9E0A3F-50D0-48DE-A324-B5CE740E3AE4}" destId="{7DE227A0-83A4-451F-BF3F-55FB60318344}" srcOrd="2" destOrd="0" presId="urn:microsoft.com/office/officeart/2018/2/layout/IconLabelList"/>
    <dgm:cxn modelId="{1A408EC5-6C7E-455D-9A4E-E566C8FE223E}" type="presParOf" srcId="{BDE5CE42-23E0-413B-AEB1-35BD6874B2CA}" destId="{CFE464C0-D008-473B-8B67-17DD336E9532}" srcOrd="5" destOrd="0" presId="urn:microsoft.com/office/officeart/2018/2/layout/IconLabelList"/>
    <dgm:cxn modelId="{E1290FF2-F41F-4B2C-B918-309ABA03F599}" type="presParOf" srcId="{BDE5CE42-23E0-413B-AEB1-35BD6874B2CA}" destId="{78FF2C08-58EF-4D6A-BB34-51A5FF88D149}" srcOrd="6" destOrd="0" presId="urn:microsoft.com/office/officeart/2018/2/layout/IconLabelList"/>
    <dgm:cxn modelId="{1A258B8D-689B-41AA-8C76-F0F4D6085138}" type="presParOf" srcId="{78FF2C08-58EF-4D6A-BB34-51A5FF88D149}" destId="{DCEC41F2-CC6C-498D-B971-EA3070A72324}" srcOrd="0" destOrd="0" presId="urn:microsoft.com/office/officeart/2018/2/layout/IconLabelList"/>
    <dgm:cxn modelId="{0D2F695A-B842-4865-991A-CA1894542089}" type="presParOf" srcId="{78FF2C08-58EF-4D6A-BB34-51A5FF88D149}" destId="{6A6EB5B5-E491-4E77-A096-C37305F87A71}" srcOrd="1" destOrd="0" presId="urn:microsoft.com/office/officeart/2018/2/layout/IconLabelList"/>
    <dgm:cxn modelId="{5E23D68C-D08F-47FF-8629-3672B7F47D81}" type="presParOf" srcId="{78FF2C08-58EF-4D6A-BB34-51A5FF88D149}" destId="{3727BA18-D720-4332-8E29-2AACF1955B5B}" srcOrd="2" destOrd="0" presId="urn:microsoft.com/office/officeart/2018/2/layout/IconLabelList"/>
    <dgm:cxn modelId="{B9E4EB63-1187-43CE-A47C-ADEC7B9CAD8F}" type="presParOf" srcId="{BDE5CE42-23E0-413B-AEB1-35BD6874B2CA}" destId="{6A492ABB-4F23-43B3-BBA8-FCF989369E3C}" srcOrd="7" destOrd="0" presId="urn:microsoft.com/office/officeart/2018/2/layout/IconLabelList"/>
    <dgm:cxn modelId="{CAA75B54-2843-441E-98AB-78BE31968D75}" type="presParOf" srcId="{BDE5CE42-23E0-413B-AEB1-35BD6874B2CA}" destId="{0F6EE25B-9193-4820-B4BD-232A8D2ED7DF}" srcOrd="8" destOrd="0" presId="urn:microsoft.com/office/officeart/2018/2/layout/IconLabelList"/>
    <dgm:cxn modelId="{71885415-6F8F-497D-96F3-EBD99CE27FE0}" type="presParOf" srcId="{0F6EE25B-9193-4820-B4BD-232A8D2ED7DF}" destId="{BCE7AE68-33FF-47D9-9F1D-586712CCC9DA}" srcOrd="0" destOrd="0" presId="urn:microsoft.com/office/officeart/2018/2/layout/IconLabelList"/>
    <dgm:cxn modelId="{9A12FDFE-5686-4F6F-BB49-DE70920CF16B}" type="presParOf" srcId="{0F6EE25B-9193-4820-B4BD-232A8D2ED7DF}" destId="{4239E7EF-C875-4638-9CC5-1EF6D4C85AF5}" srcOrd="1" destOrd="0" presId="urn:microsoft.com/office/officeart/2018/2/layout/IconLabelList"/>
    <dgm:cxn modelId="{0FC99691-690E-49D4-83CE-95F8A95E9DC2}" type="presParOf" srcId="{0F6EE25B-9193-4820-B4BD-232A8D2ED7DF}" destId="{BEB84C6D-5C36-4722-AAA8-2965CC5A7FDB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CBD96C-3D60-4710-BA53-AD89B0AFC1B7}">
      <dsp:nvSpPr>
        <dsp:cNvPr id="0" name=""/>
        <dsp:cNvSpPr/>
      </dsp:nvSpPr>
      <dsp:spPr>
        <a:xfrm>
          <a:off x="408617" y="849718"/>
          <a:ext cx="663662" cy="6636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5A2DB35-6230-4B35-AB25-DBD6C9135821}">
      <dsp:nvSpPr>
        <dsp:cNvPr id="0" name=""/>
        <dsp:cNvSpPr/>
      </dsp:nvSpPr>
      <dsp:spPr>
        <a:xfrm>
          <a:off x="3046" y="1734717"/>
          <a:ext cx="1474804" cy="5899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Project Background &amp; Objective </a:t>
          </a:r>
          <a:br>
            <a:rPr lang="en-US" sz="1100" kern="1200" dirty="0">
              <a:latin typeface="Sitka Banner"/>
            </a:rPr>
          </a:br>
          <a:r>
            <a:rPr lang="en-US" sz="1100" kern="1200" dirty="0"/>
            <a:t>– Tu Cam</a:t>
          </a:r>
        </a:p>
      </dsp:txBody>
      <dsp:txXfrm>
        <a:off x="3046" y="1734717"/>
        <a:ext cx="1474804" cy="589921"/>
      </dsp:txXfrm>
    </dsp:sp>
    <dsp:sp modelId="{C8C78B5D-503E-4FED-97CD-9E1A6DD951FA}">
      <dsp:nvSpPr>
        <dsp:cNvPr id="0" name=""/>
        <dsp:cNvSpPr/>
      </dsp:nvSpPr>
      <dsp:spPr>
        <a:xfrm>
          <a:off x="2141513" y="849718"/>
          <a:ext cx="663662" cy="6636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2C859A-8697-4143-BFE9-529D37C0B6D6}">
      <dsp:nvSpPr>
        <dsp:cNvPr id="0" name=""/>
        <dsp:cNvSpPr/>
      </dsp:nvSpPr>
      <dsp:spPr>
        <a:xfrm>
          <a:off x="1735942" y="1734717"/>
          <a:ext cx="1474804" cy="5899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Project Scoping </a:t>
          </a:r>
          <a:br>
            <a:rPr lang="en-US" sz="1100" kern="1200" dirty="0">
              <a:latin typeface="Sitka Banner"/>
            </a:rPr>
          </a:br>
          <a:r>
            <a:rPr lang="en-US" sz="1100" kern="1200" dirty="0"/>
            <a:t>– Navid </a:t>
          </a:r>
        </a:p>
      </dsp:txBody>
      <dsp:txXfrm>
        <a:off x="1735942" y="1734717"/>
        <a:ext cx="1474804" cy="589921"/>
      </dsp:txXfrm>
    </dsp:sp>
    <dsp:sp modelId="{DD78EBAB-FDE4-46C5-82B3-267877E8ED86}">
      <dsp:nvSpPr>
        <dsp:cNvPr id="0" name=""/>
        <dsp:cNvSpPr/>
      </dsp:nvSpPr>
      <dsp:spPr>
        <a:xfrm>
          <a:off x="3874408" y="849718"/>
          <a:ext cx="663662" cy="66366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E227A0-83A4-451F-BF3F-55FB60318344}">
      <dsp:nvSpPr>
        <dsp:cNvPr id="0" name=""/>
        <dsp:cNvSpPr/>
      </dsp:nvSpPr>
      <dsp:spPr>
        <a:xfrm>
          <a:off x="3468837" y="1734717"/>
          <a:ext cx="1474804" cy="5899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Extract Transform Load &amp; Cleaning Data </a:t>
          </a:r>
          <a:br>
            <a:rPr lang="en-US" sz="1100" kern="1200" dirty="0">
              <a:latin typeface="Sitka Banner"/>
            </a:rPr>
          </a:br>
          <a:r>
            <a:rPr lang="en-US" sz="1100" kern="1200" dirty="0"/>
            <a:t>– Vik </a:t>
          </a:r>
        </a:p>
      </dsp:txBody>
      <dsp:txXfrm>
        <a:off x="3468837" y="1734717"/>
        <a:ext cx="1474804" cy="589921"/>
      </dsp:txXfrm>
    </dsp:sp>
    <dsp:sp modelId="{DCEC41F2-CC6C-498D-B971-EA3070A72324}">
      <dsp:nvSpPr>
        <dsp:cNvPr id="0" name=""/>
        <dsp:cNvSpPr/>
      </dsp:nvSpPr>
      <dsp:spPr>
        <a:xfrm>
          <a:off x="5607304" y="849718"/>
          <a:ext cx="663662" cy="66366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27BA18-D720-4332-8E29-2AACF1955B5B}">
      <dsp:nvSpPr>
        <dsp:cNvPr id="0" name=""/>
        <dsp:cNvSpPr/>
      </dsp:nvSpPr>
      <dsp:spPr>
        <a:xfrm>
          <a:off x="5201733" y="1734717"/>
          <a:ext cx="1474804" cy="5899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Machine Learning Modelling </a:t>
          </a:r>
          <a:br>
            <a:rPr lang="en-US" sz="1100" kern="1200" dirty="0">
              <a:latin typeface="Sitka Banner"/>
            </a:rPr>
          </a:br>
          <a:r>
            <a:rPr lang="en-US" sz="1100" kern="1200" dirty="0"/>
            <a:t>– Chris </a:t>
          </a:r>
        </a:p>
      </dsp:txBody>
      <dsp:txXfrm>
        <a:off x="5201733" y="1734717"/>
        <a:ext cx="1474804" cy="589921"/>
      </dsp:txXfrm>
    </dsp:sp>
    <dsp:sp modelId="{BCE7AE68-33FF-47D9-9F1D-586712CCC9DA}">
      <dsp:nvSpPr>
        <dsp:cNvPr id="0" name=""/>
        <dsp:cNvSpPr/>
      </dsp:nvSpPr>
      <dsp:spPr>
        <a:xfrm>
          <a:off x="7340199" y="849718"/>
          <a:ext cx="663662" cy="663662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EB84C6D-5C36-4722-AAA8-2965CC5A7FDB}">
      <dsp:nvSpPr>
        <dsp:cNvPr id="0" name=""/>
        <dsp:cNvSpPr/>
      </dsp:nvSpPr>
      <dsp:spPr>
        <a:xfrm>
          <a:off x="6934628" y="1734717"/>
          <a:ext cx="1474804" cy="5899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Machine Learning Predictions </a:t>
          </a:r>
          <a:br>
            <a:rPr lang="en-US" sz="1100" kern="1200" dirty="0">
              <a:latin typeface="Sitka Banner"/>
            </a:rPr>
          </a:br>
          <a:r>
            <a:rPr lang="en-US" sz="1100" kern="1200" dirty="0"/>
            <a:t>– Brandon</a:t>
          </a:r>
        </a:p>
      </dsp:txBody>
      <dsp:txXfrm>
        <a:off x="6934628" y="1734717"/>
        <a:ext cx="1474804" cy="58992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D70DEE-51E2-4758-81CE-13D0D846AA4D}" type="datetimeFigureOut">
              <a:rPr lang="en-AU" smtClean="0"/>
              <a:t>26/07/2022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A97622-8D15-430B-8D96-D57EB6F4953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890310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</a:t>
            </a:r>
            <a:r>
              <a:rPr lang="en-US" baseline="0" dirty="0"/>
              <a:t> you have one of this symptoms etc. rash, itching, vomiting? What would you do?</a:t>
            </a:r>
          </a:p>
          <a:p>
            <a:r>
              <a:rPr lang="en-US" sz="1200" dirty="0">
                <a:latin typeface="+mn-lt"/>
              </a:rPr>
              <a:t>- search symptom</a:t>
            </a:r>
            <a:br>
              <a:rPr lang="en-US" sz="1200" dirty="0">
                <a:latin typeface="+mn-lt"/>
              </a:rPr>
            </a:br>
            <a:r>
              <a:rPr lang="en-US" sz="1200" dirty="0">
                <a:latin typeface="+mn-lt"/>
              </a:rPr>
              <a:t>- See GP/ emergency</a:t>
            </a:r>
            <a:br>
              <a:rPr lang="en-US" sz="1200" dirty="0">
                <a:latin typeface="+mn-lt"/>
              </a:rPr>
            </a:br>
            <a:r>
              <a:rPr lang="en-US" sz="1200" dirty="0">
                <a:latin typeface="+mn-lt"/>
              </a:rPr>
              <a:t>- Leave it</a:t>
            </a:r>
            <a:br>
              <a:rPr lang="en-US" sz="1200" dirty="0">
                <a:latin typeface="+mn-lt"/>
              </a:rPr>
            </a:br>
            <a:r>
              <a:rPr lang="en-US" sz="1200" dirty="0">
                <a:latin typeface="+mn-lt"/>
              </a:rPr>
              <a:t>- Taking painkiller</a:t>
            </a:r>
            <a:br>
              <a:rPr lang="en-US" sz="1200" dirty="0">
                <a:latin typeface="+mn-lt"/>
              </a:rPr>
            </a:br>
            <a:r>
              <a:rPr lang="en-US" sz="1200" dirty="0">
                <a:latin typeface="+mn-lt"/>
              </a:rPr>
              <a:t>- Ask friend who work in health industry.</a:t>
            </a:r>
            <a:br>
              <a:rPr lang="en-US" sz="1200" dirty="0">
                <a:latin typeface="+mn-lt"/>
              </a:rPr>
            </a:br>
            <a:r>
              <a:rPr lang="en-US" sz="1200" dirty="0">
                <a:latin typeface="+mn-lt"/>
              </a:rPr>
              <a:t>For</a:t>
            </a:r>
            <a:r>
              <a:rPr lang="en-US" sz="1200" baseline="0" dirty="0">
                <a:latin typeface="+mn-lt"/>
              </a:rPr>
              <a:t> me, if it’s not serious, I would like to check it on internet. If it’s serious I would see GP immediately.</a:t>
            </a:r>
            <a:endParaRPr lang="en-US" baseline="0" dirty="0"/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F61625-8F02-4E0F-8648-92A65E6015E1}" type="slidenum">
              <a:rPr lang="en-AU" smtClean="0"/>
              <a:t>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356447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 title="Page Number Shape">
            <a:extLst>
              <a:ext uri="{FF2B5EF4-FFF2-40B4-BE49-F238E27FC236}">
                <a16:creationId xmlns:a16="http://schemas.microsoft.com/office/drawing/2014/main" id="{DD4C4B28-6B4B-4445-8535-F516D74E4AA9}"/>
              </a:ext>
            </a:extLst>
          </p:cNvPr>
          <p:cNvSpPr/>
          <p:nvPr/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cxnSp>
        <p:nvCxnSpPr>
          <p:cNvPr id="12" name="Straight Connector 11" title="Verticle Rule Line">
            <a:extLst>
              <a:ext uri="{FF2B5EF4-FFF2-40B4-BE49-F238E27FC236}">
                <a16:creationId xmlns:a16="http://schemas.microsoft.com/office/drawing/2014/main" id="{0CB1C732-7193-4253-8746-850D090A6B4E}"/>
              </a:ext>
            </a:extLst>
          </p:cNvPr>
          <p:cNvCxnSpPr>
            <a:cxnSpLocks/>
          </p:cNvCxnSpPr>
          <p:nvPr/>
        </p:nvCxnSpPr>
        <p:spPr>
          <a:xfrm>
            <a:off x="758952" y="1280160"/>
            <a:ext cx="0" cy="557784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F03AA199-952B-427F-A5BE-B97D25FD07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8992" y="1143000"/>
            <a:ext cx="6720840" cy="3730752"/>
          </a:xfrm>
        </p:spPr>
        <p:txBody>
          <a:bodyPr anchor="t">
            <a:normAutofit/>
          </a:bodyPr>
          <a:lstStyle>
            <a:lvl1pPr algn="l">
              <a:defRPr sz="7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1AA393-A876-475F-A05B-1CCAB6C1F0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78992" y="5010912"/>
            <a:ext cx="6720840" cy="704088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395621-D631-4F31-AEEF-C8574E5073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86356" y="6007608"/>
            <a:ext cx="3143643" cy="365125"/>
          </a:xfrm>
        </p:spPr>
        <p:txBody>
          <a:bodyPr/>
          <a:lstStyle/>
          <a:p>
            <a:fld id="{53BEF823-48A5-43FC-BE03-E79964288B41}" type="datetimeFigureOut">
              <a:rPr lang="en-US" smtClean="0"/>
              <a:t>7/26/2022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5EE125-77AD-4E23-AFB7-C5CFDEACAC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78991" y="6007608"/>
            <a:ext cx="672083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569682-B530-4F52-87B9-39464A093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/>
            </a:lvl1pPr>
          </a:lstStyle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17247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F59FCF-ACDF-495D-ACFA-15FCAC9EA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3786E3-AB17-427E-8EF8-7FCB671A11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833B4E9-7A16-448C-8BE6-B14941A348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7/26/2022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79212F5-5835-49FF-836F-5E3008A0ED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E9D492B-E5EE-4D24-A087-57D739CFA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8337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A31E395-94BD-4E79-8E42-9CD4EB33CA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475542" y="758952"/>
            <a:ext cx="2954458" cy="498600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9AA8A4-66BC-4E80-ABE3-F533F82B88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58952" y="758952"/>
            <a:ext cx="7407586" cy="498600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DDA4EA6-6A1A-48ED-9D79-A438561C7E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7/26/2022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049B2BA-9250-4EBF-8820-10BDA5C1C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F914475-55F3-4C46-BAE2-E4D93E9E37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8446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3351BD-5252-4168-A69E-C6864AE29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748EEE-19C9-493B-836D-73B9E4A0BE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7FA6BFE-11ED-4FB4-9F65-508B5B0F0D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7/26/2022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90F536E-BEFF-4E0D-B4EC-39DE28C67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6EE02AF-6FE1-4972-BD48-A82499AD67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60037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8452EE-D9FC-4E51-9BFF-141F919233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3051" y="2414016"/>
            <a:ext cx="10666949" cy="3099816"/>
          </a:xfrm>
        </p:spPr>
        <p:txBody>
          <a:bodyPr anchor="t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E086C4-4949-4E7A-A182-6709496A1C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8952" y="1389888"/>
            <a:ext cx="10671048" cy="822960"/>
          </a:xfrm>
        </p:spPr>
        <p:txBody>
          <a:bodyPr anchor="ctr">
            <a:normAutofit/>
          </a:bodyPr>
          <a:lstStyle>
            <a:lvl1pPr marL="0" indent="0">
              <a:buNone/>
              <a:defRPr sz="20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D12BC88-6A2B-4851-9568-23A4B74D9F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7/26/2022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882CFE5-65C3-4F46-9141-4645455947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321B390-4E13-4481-AC02-FF126656C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84503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0E02F8-47BB-4D30-8EFE-69C9222D9E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84648" y="758952"/>
            <a:ext cx="6245352" cy="22402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844D33-6BF0-4205-A542-8537E35159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84647" y="3273551"/>
            <a:ext cx="6245351" cy="22402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D6953A83-D2BE-4015-8D64-BE93DDFE5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7/26/2022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A849E67-05F9-4033-B033-74D6B8C8E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DFAAC6AA-CFFB-438F-9327-DDB023E2E1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A4960CB-ABA7-4442-AB15-FE444F23C6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301022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348291-9C7D-407E-8D07-FA3A323EA9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84648" y="758952"/>
            <a:ext cx="6245352" cy="548640"/>
          </a:xfrm>
        </p:spPr>
        <p:txBody>
          <a:bodyPr anchor="b"/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A192D2-8BA6-4A4D-814D-AD37A2A10A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90323" y="1377198"/>
            <a:ext cx="6239675" cy="1828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6FD4BC-C948-41C4-BA24-5D26147E1C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84647" y="3319548"/>
            <a:ext cx="6245351" cy="548640"/>
          </a:xfrm>
        </p:spPr>
        <p:txBody>
          <a:bodyPr anchor="b"/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12E359C-F73D-4F1B-9F9A-6D62856710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84646" y="3932372"/>
            <a:ext cx="6245352" cy="1828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D76B63AE-38FF-40DD-A543-32DD98E6B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C686C0EB-E082-4BAB-99E8-B42F3C28B2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7/26/2022</a:t>
            </a:fld>
            <a:endParaRPr lang="en-US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B3CB0152-BA1F-48C7-A66F-3ADB51C94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BD1C21B3-5CF6-415F-8295-EED3DF5CB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45810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470D5-4EB9-4410-A8AE-6D85F1923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887FB59-BA77-4864-B9E8-994851250C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7/26/2022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6F0BC0B-BA67-455B-B567-1473DF062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CF0BCF3-6FB5-4529-AA6A-A31467351E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70952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F1315B-6865-4A5A-91C1-B75339038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7/26/2022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536720-08C7-43DE-8EB5-CAB52D0E96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2477AF-B012-491C-AE42-22DE1203B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90642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D183AC-72A9-43F5-A1B3-1D7A6A4C7E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758951"/>
            <a:ext cx="6245352" cy="475488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045592-52ED-4270-ACBB-BCC528DAC4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58953" y="3815080"/>
            <a:ext cx="3831336" cy="1698752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99A93518-F9B5-418F-9883-BEF8359B0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7/26/2022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27B9FFE7-C4AB-425B-9B56-E412C7221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9231052-EBA8-4781-B28A-2FEA8BE52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DBF9E7-F686-4FA1-9BA5-69BDD014B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758952"/>
            <a:ext cx="3831336" cy="293017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44702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116CF06-B27C-4DC4-981D-38E31997BD1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758951"/>
            <a:ext cx="6245352" cy="4754881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976E66-2CB3-4F47-97F6-077C428183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58952" y="3794760"/>
            <a:ext cx="3831336" cy="1719072"/>
          </a:xfrm>
        </p:spPr>
        <p:txBody>
          <a:bodyPr>
            <a:normAutofit/>
          </a:bodyPr>
          <a:lstStyle>
            <a:lvl1pPr marL="0" indent="0">
              <a:buNone/>
              <a:defRPr sz="2000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71414C9F-CBBD-4D5E-A831-BC0CDFEBC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7/26/2022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F58DC0C8-B580-442D-8DAC-4F0F869B1F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1B0D29E8-DFEE-49AB-83AF-85FF25252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EAAF1B-6B6E-4D37-8F57-E403C6371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758952"/>
            <a:ext cx="3831336" cy="2926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68584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 title="Page Number Shape">
            <a:extLst>
              <a:ext uri="{FF2B5EF4-FFF2-40B4-BE49-F238E27FC236}">
                <a16:creationId xmlns:a16="http://schemas.microsoft.com/office/drawing/2014/main" id="{72411438-92A5-42B0-9C54-EA4FB32ACB5E}"/>
              </a:ext>
            </a:extLst>
          </p:cNvPr>
          <p:cNvSpPr/>
          <p:nvPr/>
        </p:nvSpPr>
        <p:spPr bwMode="auto">
          <a:xfrm>
            <a:off x="11784011" y="5778801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D56E4D8-47B6-4DEC-BD29-B3B6ED4CC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758952"/>
            <a:ext cx="3831336" cy="47548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0F5D4C-4873-4052-A294-99CCB9421C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84648" y="758952"/>
            <a:ext cx="6245352" cy="47548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1D62B3-3490-46B4-A10E-33FCE4A1FB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16952" y="6007608"/>
            <a:ext cx="38130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spc="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algn="r"/>
            <a:fld id="{53BEF823-48A5-43FC-BE03-E79964288B41}" type="datetimeFigureOut">
              <a:rPr lang="en-US" smtClean="0"/>
              <a:pPr algn="r"/>
              <a:t>7/26/2022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424CB1-7D5F-4F52-9F99-7068F5819E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58952" y="6007608"/>
            <a:ext cx="38313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spc="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1F9CC9-1431-4569-B2F1-D048149553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86616" y="6007608"/>
            <a:ext cx="411480" cy="365125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900" b="1">
                <a:solidFill>
                  <a:schemeClr val="bg1"/>
                </a:solidFill>
              </a:defRPr>
            </a:lvl1pPr>
          </a:lstStyle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93445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3" r:id="rId1"/>
    <p:sldLayoutId id="2147483862" r:id="rId2"/>
    <p:sldLayoutId id="2147483861" r:id="rId3"/>
    <p:sldLayoutId id="2147483860" r:id="rId4"/>
    <p:sldLayoutId id="2147483859" r:id="rId5"/>
    <p:sldLayoutId id="2147483858" r:id="rId6"/>
    <p:sldLayoutId id="2147483857" r:id="rId7"/>
    <p:sldLayoutId id="2147483856" r:id="rId8"/>
    <p:sldLayoutId id="2147483855" r:id="rId9"/>
    <p:sldLayoutId id="2147483854" r:id="rId10"/>
    <p:sldLayoutId id="214748385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000" i="1" kern="1200" spc="1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400"/>
        </a:spcBef>
        <a:spcAft>
          <a:spcPts val="400"/>
        </a:spcAft>
        <a:buClrTx/>
        <a:buFont typeface="Arial" panose="020B0604020202020204" pitchFamily="34" charset="0"/>
        <a:buChar char="•"/>
        <a:defRPr sz="20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182880" indent="0" algn="l" defTabSz="914400" rtl="0" eaLnBrk="1" latinLnBrk="0" hangingPunct="1">
        <a:lnSpc>
          <a:spcPct val="110000"/>
        </a:lnSpc>
        <a:spcBef>
          <a:spcPts val="400"/>
        </a:spcBef>
        <a:spcAft>
          <a:spcPts val="400"/>
        </a:spcAft>
        <a:buClrTx/>
        <a:buFont typeface="Arial" panose="020B0604020202020204" pitchFamily="34" charset="0"/>
        <a:buNone/>
        <a:defRPr sz="18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82880" indent="-182880" algn="l" defTabSz="914400" rtl="0" eaLnBrk="1" latinLnBrk="0" hangingPunct="1">
        <a:lnSpc>
          <a:spcPct val="110000"/>
        </a:lnSpc>
        <a:spcBef>
          <a:spcPts val="400"/>
        </a:spcBef>
        <a:spcAft>
          <a:spcPts val="400"/>
        </a:spcAft>
        <a:buClrTx/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82880" indent="0" algn="l" defTabSz="914400" rtl="0" eaLnBrk="1" latinLnBrk="0" hangingPunct="1">
        <a:lnSpc>
          <a:spcPct val="110000"/>
        </a:lnSpc>
        <a:spcBef>
          <a:spcPts val="400"/>
        </a:spcBef>
        <a:spcAft>
          <a:spcPts val="400"/>
        </a:spcAft>
        <a:buClrTx/>
        <a:buFont typeface="Arial" panose="020B0604020202020204" pitchFamily="34" charset="0"/>
        <a:buNone/>
        <a:defRPr sz="14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82880" indent="-182880" algn="l" defTabSz="914400" rtl="0" eaLnBrk="1" latinLnBrk="0" hangingPunct="1">
        <a:lnSpc>
          <a:spcPct val="110000"/>
        </a:lnSpc>
        <a:spcBef>
          <a:spcPts val="400"/>
        </a:spcBef>
        <a:spcAft>
          <a:spcPts val="400"/>
        </a:spcAft>
        <a:buClrTx/>
        <a:buFont typeface="Arial" panose="020B0604020202020204" pitchFamily="34" charset="0"/>
        <a:buChar char="•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9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sv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8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5B419A7-F817-4767-8CCB-FB0E189C4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D1C933-4546-F8CF-C804-F84C6362FDB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6250" b="6250"/>
          <a:stretch/>
        </p:blipFill>
        <p:spPr>
          <a:xfrm>
            <a:off x="1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2E0ACE0-C0AA-49A3-A1AC-12A161F672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682496"/>
            <a:ext cx="6327657" cy="3684896"/>
          </a:xfrm>
          <a:prstGeom prst="rect">
            <a:avLst/>
          </a:prstGeom>
          <a:solidFill>
            <a:schemeClr val="bg1">
              <a:lumMod val="85000"/>
              <a:lumOff val="15000"/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991" y="2197290"/>
            <a:ext cx="4898729" cy="1930412"/>
          </a:xfrm>
        </p:spPr>
        <p:txBody>
          <a:bodyPr anchor="t">
            <a:normAutofit/>
          </a:bodyPr>
          <a:lstStyle/>
          <a:p>
            <a:r>
              <a:rPr lang="en-US" sz="5400" dirty="0">
                <a:solidFill>
                  <a:schemeClr val="tx1"/>
                </a:solidFill>
              </a:rPr>
              <a:t>Diagnosis ML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78993" y="4333164"/>
            <a:ext cx="4898728" cy="84234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Chris Burley, Brandon Lee, Vik Shah, Navid Motlagh, Tu Cam Dang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7A38ED5-17A7-47CB-B4E8-B34BDF35AF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2310292"/>
            <a:ext cx="0" cy="30571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reeform 6">
            <a:extLst>
              <a:ext uri="{FF2B5EF4-FFF2-40B4-BE49-F238E27FC236}">
                <a16:creationId xmlns:a16="http://schemas.microsoft.com/office/drawing/2014/main" id="{7021D92D-08FF-45A6-9109-AC9462C7E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8152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346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6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5176844-69C3-4F79-BE38-EA5BDDF4F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A73252-3122-7052-80F8-4379E0F361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420625"/>
            <a:ext cx="10667998" cy="1326814"/>
          </a:xfrm>
        </p:spPr>
        <p:txBody>
          <a:bodyPr anchor="ctr">
            <a:normAutofit/>
          </a:bodyPr>
          <a:lstStyle/>
          <a:p>
            <a:r>
              <a:rPr lang="en-US" dirty="0"/>
              <a:t>Modelling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D5E13B1-3A31-47C7-8474-7A3DE6006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43888" y="1976039"/>
            <a:ext cx="105156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A21FF93-6B63-9AD1-233C-38924AA62A3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88666" y="2202302"/>
                <a:ext cx="3541205" cy="3579788"/>
              </a:xfrm>
            </p:spPr>
            <p:txBody>
              <a:bodyPr>
                <a:normAutofit fontScale="77500" lnSpcReduction="20000"/>
              </a:bodyPr>
              <a:lstStyle/>
              <a:p>
                <a:pPr marL="0" indent="0">
                  <a:buNone/>
                </a:pPr>
                <a:r>
                  <a:rPr lang="en-AU" sz="2000" dirty="0"/>
                  <a:t>We split both the training and testing data sets into x and y variables.</a:t>
                </a:r>
              </a:p>
              <a:p>
                <a:pPr marL="0" indent="0">
                  <a:buNone/>
                </a:pPr>
                <a:endParaRPr lang="en-AU" sz="2000" dirty="0"/>
              </a:p>
              <a:p>
                <a:pPr marL="0" indent="0">
                  <a:buNone/>
                </a:pPr>
                <a:r>
                  <a:rPr lang="en-AU" sz="2000" dirty="0"/>
                  <a:t>The </a:t>
                </a:r>
                <a14:m>
                  <m:oMath xmlns:m="http://schemas.openxmlformats.org/officeDocument/2006/math">
                    <m:r>
                      <a:rPr lang="en-AU" sz="200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AU" sz="2000" dirty="0"/>
                  <a:t> variables, were the symptoms a patient may or may not have.</a:t>
                </a:r>
              </a:p>
              <a:p>
                <a:pPr marL="0" indent="0">
                  <a:buNone/>
                </a:pPr>
                <a:r>
                  <a:rPr lang="en-AU" sz="2000" dirty="0"/>
                  <a:t>	</a:t>
                </a:r>
                <a:r>
                  <a:rPr lang="en-AU" sz="2000" i="1" dirty="0">
                    <a:solidFill>
                      <a:srgbClr val="FF0000"/>
                    </a:solidFill>
                  </a:rPr>
                  <a:t>Column 1 to 132 inclusive.</a:t>
                </a:r>
              </a:p>
              <a:p>
                <a:pPr marL="0" indent="0">
                  <a:buNone/>
                </a:pPr>
                <a:endParaRPr lang="en-AU" sz="2000" dirty="0"/>
              </a:p>
              <a:p>
                <a:pPr marL="0" indent="0">
                  <a:buNone/>
                </a:pPr>
                <a:r>
                  <a:rPr lang="en-AU" sz="2000" dirty="0"/>
                  <a:t>The </a:t>
                </a:r>
                <a14:m>
                  <m:oMath xmlns:m="http://schemas.openxmlformats.org/officeDocument/2006/math">
                    <m:r>
                      <a:rPr lang="en-AU" sz="2000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AU" sz="2000" dirty="0"/>
                  <a:t> variables were the prognoses made based on the aforementioned symptoms.</a:t>
                </a:r>
              </a:p>
              <a:p>
                <a:pPr marL="0" indent="0">
                  <a:buNone/>
                </a:pPr>
                <a:r>
                  <a:rPr lang="en-AU" sz="2000" dirty="0"/>
                  <a:t>	</a:t>
                </a:r>
                <a:r>
                  <a:rPr lang="en-AU" sz="2000" i="1" dirty="0">
                    <a:solidFill>
                      <a:srgbClr val="FF0000"/>
                    </a:solidFill>
                  </a:rPr>
                  <a:t>Column 133.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A21FF93-6B63-9AD1-233C-38924AA62A3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88666" y="2202302"/>
                <a:ext cx="3541205" cy="3579788"/>
              </a:xfrm>
              <a:blipFill>
                <a:blip r:embed="rId2"/>
                <a:stretch>
                  <a:fillRect l="-861" t="-1190" r="-2065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Freeform 6">
            <a:extLst>
              <a:ext uri="{FF2B5EF4-FFF2-40B4-BE49-F238E27FC236}">
                <a16:creationId xmlns:a16="http://schemas.microsoft.com/office/drawing/2014/main" id="{A101E513-AF74-4E9D-A31F-996642507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sp>
        <p:nvSpPr>
          <p:cNvPr id="8" name="Rectangle 7" descr="Gears">
            <a:extLst>
              <a:ext uri="{FF2B5EF4-FFF2-40B4-BE49-F238E27FC236}">
                <a16:creationId xmlns:a16="http://schemas.microsoft.com/office/drawing/2014/main" id="{516D3919-03A0-72BC-9EB7-A3B960B6D332}"/>
              </a:ext>
            </a:extLst>
          </p:cNvPr>
          <p:cNvSpPr/>
          <p:nvPr/>
        </p:nvSpPr>
        <p:spPr>
          <a:xfrm>
            <a:off x="4121921" y="747163"/>
            <a:ext cx="663662" cy="663662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2287B402-51C8-C96F-6B61-7741DACD58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0768" y="2685985"/>
            <a:ext cx="5682858" cy="1825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7442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5176844-69C3-4F79-BE38-EA5BDDF4F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A73252-3122-7052-80F8-4379E0F361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420625"/>
            <a:ext cx="10667998" cy="1326814"/>
          </a:xfrm>
        </p:spPr>
        <p:txBody>
          <a:bodyPr anchor="ctr">
            <a:normAutofit/>
          </a:bodyPr>
          <a:lstStyle/>
          <a:p>
            <a:r>
              <a:rPr lang="en-US" dirty="0"/>
              <a:t>Modelling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D5E13B1-3A31-47C7-8474-7A3DE6006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43888" y="1976039"/>
            <a:ext cx="105156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reeform 6">
            <a:extLst>
              <a:ext uri="{FF2B5EF4-FFF2-40B4-BE49-F238E27FC236}">
                <a16:creationId xmlns:a16="http://schemas.microsoft.com/office/drawing/2014/main" id="{A101E513-AF74-4E9D-A31F-996642507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sp>
        <p:nvSpPr>
          <p:cNvPr id="8" name="Rectangle 7" descr="Gears">
            <a:extLst>
              <a:ext uri="{FF2B5EF4-FFF2-40B4-BE49-F238E27FC236}">
                <a16:creationId xmlns:a16="http://schemas.microsoft.com/office/drawing/2014/main" id="{516D3919-03A0-72BC-9EB7-A3B960B6D332}"/>
              </a:ext>
            </a:extLst>
          </p:cNvPr>
          <p:cNvSpPr/>
          <p:nvPr/>
        </p:nvSpPr>
        <p:spPr>
          <a:xfrm>
            <a:off x="4121921" y="747163"/>
            <a:ext cx="663662" cy="663662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B07DD77C-7359-C539-1C2E-1FA9D62FD7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8411" y="2729344"/>
            <a:ext cx="10515600" cy="49769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sz="2200" dirty="0"/>
              <a:t>Our prognoses were then converted to categorical data as follows: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CF6DCEC-201B-298A-C5E3-78325F474E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8707" y="3678554"/>
            <a:ext cx="3677815" cy="1511127"/>
          </a:xfrm>
          <a:prstGeom prst="rect">
            <a:avLst/>
          </a:prstGeom>
        </p:spPr>
      </p:pic>
      <p:sp>
        <p:nvSpPr>
          <p:cNvPr id="23" name="Oval 22">
            <a:extLst>
              <a:ext uri="{FF2B5EF4-FFF2-40B4-BE49-F238E27FC236}">
                <a16:creationId xmlns:a16="http://schemas.microsoft.com/office/drawing/2014/main" id="{E05DF2A0-4FD9-288F-345E-DBEB2585D0F2}"/>
              </a:ext>
            </a:extLst>
          </p:cNvPr>
          <p:cNvSpPr/>
          <p:nvPr/>
        </p:nvSpPr>
        <p:spPr>
          <a:xfrm>
            <a:off x="4533380" y="4736060"/>
            <a:ext cx="186614" cy="21460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061FD8B-3E82-2636-59D9-C40E3F42AB66}"/>
              </a:ext>
            </a:extLst>
          </p:cNvPr>
          <p:cNvCxnSpPr>
            <a:cxnSpLocks/>
          </p:cNvCxnSpPr>
          <p:nvPr/>
        </p:nvCxnSpPr>
        <p:spPr>
          <a:xfrm flipH="1">
            <a:off x="4719994" y="4530786"/>
            <a:ext cx="777808" cy="30324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69EB6265-CDE2-ACC5-D5FC-6BFD4A115EF8}"/>
              </a:ext>
            </a:extLst>
          </p:cNvPr>
          <p:cNvSpPr txBox="1"/>
          <p:nvPr/>
        </p:nvSpPr>
        <p:spPr>
          <a:xfrm>
            <a:off x="5497802" y="3874387"/>
            <a:ext cx="2503533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AU" sz="1100" dirty="0">
                <a:solidFill>
                  <a:srgbClr val="FF0000"/>
                </a:solidFill>
              </a:rPr>
              <a:t>Note that a 1 in the 15</a:t>
            </a:r>
            <a:r>
              <a:rPr lang="en-AU" sz="1100" baseline="30000" dirty="0">
                <a:solidFill>
                  <a:srgbClr val="FF0000"/>
                </a:solidFill>
              </a:rPr>
              <a:t>th</a:t>
            </a:r>
            <a:r>
              <a:rPr lang="en-AU" sz="1100" dirty="0">
                <a:solidFill>
                  <a:srgbClr val="FF0000"/>
                </a:solidFill>
              </a:rPr>
              <a:t> position of the array represents a diagnosis of ‘Fungal Infection’  according to the key created earlier: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DC68DBE7-14AE-B8E4-1DB2-FBB4B48AB2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97280" y="3659227"/>
            <a:ext cx="1283614" cy="1964189"/>
          </a:xfrm>
          <a:prstGeom prst="rect">
            <a:avLst/>
          </a:prstGeom>
        </p:spPr>
      </p:pic>
      <p:sp>
        <p:nvSpPr>
          <p:cNvPr id="27" name="Oval 26">
            <a:extLst>
              <a:ext uri="{FF2B5EF4-FFF2-40B4-BE49-F238E27FC236}">
                <a16:creationId xmlns:a16="http://schemas.microsoft.com/office/drawing/2014/main" id="{6A618D02-ACEE-16BB-C23C-AF0374C38C03}"/>
              </a:ext>
            </a:extLst>
          </p:cNvPr>
          <p:cNvSpPr/>
          <p:nvPr/>
        </p:nvSpPr>
        <p:spPr>
          <a:xfrm>
            <a:off x="8650469" y="5446131"/>
            <a:ext cx="186614" cy="21460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C22F2C7-B3D5-EA8A-A94C-453FDB76DC25}"/>
              </a:ext>
            </a:extLst>
          </p:cNvPr>
          <p:cNvCxnSpPr>
            <a:cxnSpLocks/>
          </p:cNvCxnSpPr>
          <p:nvPr/>
        </p:nvCxnSpPr>
        <p:spPr>
          <a:xfrm>
            <a:off x="7730752" y="4705384"/>
            <a:ext cx="890992" cy="84804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BEEA1515-0BCB-D9AA-6848-E28F13D3CC14}"/>
              </a:ext>
            </a:extLst>
          </p:cNvPr>
          <p:cNvSpPr/>
          <p:nvPr/>
        </p:nvSpPr>
        <p:spPr>
          <a:xfrm>
            <a:off x="5497802" y="3874387"/>
            <a:ext cx="2416188" cy="83099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850094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5176844-69C3-4F79-BE38-EA5BDDF4F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A73252-3122-7052-80F8-4379E0F361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420625"/>
            <a:ext cx="10667998" cy="1326814"/>
          </a:xfrm>
        </p:spPr>
        <p:txBody>
          <a:bodyPr anchor="ctr">
            <a:normAutofit/>
          </a:bodyPr>
          <a:lstStyle/>
          <a:p>
            <a:r>
              <a:rPr lang="en-US" dirty="0"/>
              <a:t>Modelling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D5E13B1-3A31-47C7-8474-7A3DE6006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43888" y="1976039"/>
            <a:ext cx="105156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reeform 6">
            <a:extLst>
              <a:ext uri="{FF2B5EF4-FFF2-40B4-BE49-F238E27FC236}">
                <a16:creationId xmlns:a16="http://schemas.microsoft.com/office/drawing/2014/main" id="{A101E513-AF74-4E9D-A31F-996642507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sp>
        <p:nvSpPr>
          <p:cNvPr id="8" name="Rectangle 7" descr="Gears">
            <a:extLst>
              <a:ext uri="{FF2B5EF4-FFF2-40B4-BE49-F238E27FC236}">
                <a16:creationId xmlns:a16="http://schemas.microsoft.com/office/drawing/2014/main" id="{516D3919-03A0-72BC-9EB7-A3B960B6D332}"/>
              </a:ext>
            </a:extLst>
          </p:cNvPr>
          <p:cNvSpPr/>
          <p:nvPr/>
        </p:nvSpPr>
        <p:spPr>
          <a:xfrm>
            <a:off x="4121921" y="747163"/>
            <a:ext cx="663662" cy="663662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93A4CD2-5008-7548-19EF-72E180456407}"/>
              </a:ext>
            </a:extLst>
          </p:cNvPr>
          <p:cNvSpPr txBox="1"/>
          <p:nvPr/>
        </p:nvSpPr>
        <p:spPr>
          <a:xfrm>
            <a:off x="884075" y="2355569"/>
            <a:ext cx="92093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200" dirty="0"/>
              <a:t>At this point, a model could be built.</a:t>
            </a:r>
          </a:p>
          <a:p>
            <a:endParaRPr lang="en-AU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D42F589-E8B2-E40C-F7AC-56229FD3B8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967" y="3832222"/>
            <a:ext cx="2053826" cy="52314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0EE543C-D39F-64AF-FFB5-F0A39F210C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71038" y="3832222"/>
            <a:ext cx="4173574" cy="112413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362E66E-6FC4-BAF5-0382-775B3678DC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96143" y="3841371"/>
            <a:ext cx="4366648" cy="523144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8170A551-4501-3A75-920E-2FAB9594C36F}"/>
              </a:ext>
            </a:extLst>
          </p:cNvPr>
          <p:cNvSpPr/>
          <p:nvPr/>
        </p:nvSpPr>
        <p:spPr>
          <a:xfrm>
            <a:off x="427653" y="3678373"/>
            <a:ext cx="2203580" cy="85049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14CA634-3361-A66B-40AC-CB63299BB03A}"/>
              </a:ext>
            </a:extLst>
          </p:cNvPr>
          <p:cNvSpPr/>
          <p:nvPr/>
        </p:nvSpPr>
        <p:spPr>
          <a:xfrm>
            <a:off x="2742422" y="3678373"/>
            <a:ext cx="4442149" cy="141033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DCE728E-E511-DA1D-692D-BC4E9E65D34C}"/>
              </a:ext>
            </a:extLst>
          </p:cNvPr>
          <p:cNvSpPr/>
          <p:nvPr/>
        </p:nvSpPr>
        <p:spPr>
          <a:xfrm>
            <a:off x="7308798" y="3678373"/>
            <a:ext cx="4559741" cy="85049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C5D3CA9-4F44-FFF3-36DB-F15F6B3D4AAE}"/>
              </a:ext>
            </a:extLst>
          </p:cNvPr>
          <p:cNvCxnSpPr>
            <a:cxnSpLocks/>
          </p:cNvCxnSpPr>
          <p:nvPr/>
        </p:nvCxnSpPr>
        <p:spPr>
          <a:xfrm flipV="1">
            <a:off x="1380931" y="4666411"/>
            <a:ext cx="0" cy="2899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8723782-5F9C-A904-07B9-AFED9BC4D361}"/>
              </a:ext>
            </a:extLst>
          </p:cNvPr>
          <p:cNvCxnSpPr>
            <a:cxnSpLocks/>
          </p:cNvCxnSpPr>
          <p:nvPr/>
        </p:nvCxnSpPr>
        <p:spPr>
          <a:xfrm flipV="1">
            <a:off x="4867729" y="5182705"/>
            <a:ext cx="0" cy="2899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65EA635-1F0C-0512-17B4-D78FC11DDD4A}"/>
              </a:ext>
            </a:extLst>
          </p:cNvPr>
          <p:cNvCxnSpPr>
            <a:cxnSpLocks/>
          </p:cNvCxnSpPr>
          <p:nvPr/>
        </p:nvCxnSpPr>
        <p:spPr>
          <a:xfrm flipV="1">
            <a:off x="9706947" y="4666410"/>
            <a:ext cx="0" cy="2899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27916809-5732-B267-FFDF-2006C86DE7E0}"/>
              </a:ext>
            </a:extLst>
          </p:cNvPr>
          <p:cNvSpPr txBox="1"/>
          <p:nvPr/>
        </p:nvSpPr>
        <p:spPr>
          <a:xfrm>
            <a:off x="492967" y="4987658"/>
            <a:ext cx="25035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AU" sz="1200" dirty="0">
                <a:solidFill>
                  <a:srgbClr val="FF0000"/>
                </a:solidFill>
              </a:rPr>
              <a:t>(1) Create an empty model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27CD720-CCF0-8608-A423-187AEBF09F22}"/>
              </a:ext>
            </a:extLst>
          </p:cNvPr>
          <p:cNvSpPr txBox="1"/>
          <p:nvPr/>
        </p:nvSpPr>
        <p:spPr>
          <a:xfrm>
            <a:off x="3995835" y="5471233"/>
            <a:ext cx="60975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AU" sz="1200" dirty="0">
                <a:solidFill>
                  <a:srgbClr val="FF0000"/>
                </a:solidFill>
              </a:rPr>
              <a:t>(2) Add two hidden layers to the ML model.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3F79342-4F08-05BC-A1A8-D5BF5A22BBD0}"/>
              </a:ext>
            </a:extLst>
          </p:cNvPr>
          <p:cNvSpPr txBox="1"/>
          <p:nvPr/>
        </p:nvSpPr>
        <p:spPr>
          <a:xfrm>
            <a:off x="8882700" y="5000127"/>
            <a:ext cx="202795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AU" sz="1200" dirty="0">
                <a:solidFill>
                  <a:srgbClr val="FF0000"/>
                </a:solidFill>
              </a:rPr>
              <a:t>(3) Add an output layer</a:t>
            </a:r>
          </a:p>
        </p:txBody>
      </p:sp>
    </p:spTree>
    <p:extLst>
      <p:ext uri="{BB962C8B-B14F-4D97-AF65-F5344CB8AC3E}">
        <p14:creationId xmlns:p14="http://schemas.microsoft.com/office/powerpoint/2010/main" val="24088863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5176844-69C3-4F79-BE38-EA5BDDF4F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A73252-3122-7052-80F8-4379E0F361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420625"/>
            <a:ext cx="10667998" cy="1326814"/>
          </a:xfrm>
        </p:spPr>
        <p:txBody>
          <a:bodyPr anchor="ctr">
            <a:normAutofit/>
          </a:bodyPr>
          <a:lstStyle/>
          <a:p>
            <a:r>
              <a:rPr lang="en-US" dirty="0"/>
              <a:t>Modelling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D5E13B1-3A31-47C7-8474-7A3DE6006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43888" y="1976039"/>
            <a:ext cx="105156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reeform 6">
            <a:extLst>
              <a:ext uri="{FF2B5EF4-FFF2-40B4-BE49-F238E27FC236}">
                <a16:creationId xmlns:a16="http://schemas.microsoft.com/office/drawing/2014/main" id="{A101E513-AF74-4E9D-A31F-996642507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sp>
        <p:nvSpPr>
          <p:cNvPr id="8" name="Rectangle 7" descr="Gears">
            <a:extLst>
              <a:ext uri="{FF2B5EF4-FFF2-40B4-BE49-F238E27FC236}">
                <a16:creationId xmlns:a16="http://schemas.microsoft.com/office/drawing/2014/main" id="{516D3919-03A0-72BC-9EB7-A3B960B6D332}"/>
              </a:ext>
            </a:extLst>
          </p:cNvPr>
          <p:cNvSpPr/>
          <p:nvPr/>
        </p:nvSpPr>
        <p:spPr>
          <a:xfrm>
            <a:off x="4121921" y="747163"/>
            <a:ext cx="663662" cy="663662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6AD54B30-C0F4-8429-4748-61E2EBDBE9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1498" y="2718694"/>
            <a:ext cx="5706597" cy="313725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AU" sz="2200" dirty="0"/>
              <a:t>We then compiled the model before training it.</a:t>
            </a:r>
          </a:p>
          <a:p>
            <a:pPr marL="0" indent="0">
              <a:buNone/>
            </a:pPr>
            <a:endParaRPr lang="en-AU" sz="2200" dirty="0"/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endParaRPr lang="en-AU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8C11CAEC-1EE3-F788-E7B6-9EE26CDEFA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1498" y="3290471"/>
            <a:ext cx="4261882" cy="1093509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8DB16F9-FFC6-04A6-0EE1-0A57C69A95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1498" y="4642032"/>
            <a:ext cx="4983912" cy="176037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40D0AEE5-D2EE-FB6D-B20F-0BDF36FC32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38095" y="3619783"/>
            <a:ext cx="2642257" cy="2292961"/>
          </a:xfrm>
          <a:prstGeom prst="rect">
            <a:avLst/>
          </a:prstGeom>
        </p:spPr>
      </p:pic>
      <p:sp>
        <p:nvSpPr>
          <p:cNvPr id="27" name="Oval 26">
            <a:extLst>
              <a:ext uri="{FF2B5EF4-FFF2-40B4-BE49-F238E27FC236}">
                <a16:creationId xmlns:a16="http://schemas.microsoft.com/office/drawing/2014/main" id="{4871A4AC-B739-C0DE-0103-D254A1F87208}"/>
              </a:ext>
            </a:extLst>
          </p:cNvPr>
          <p:cNvSpPr/>
          <p:nvPr/>
        </p:nvSpPr>
        <p:spPr>
          <a:xfrm>
            <a:off x="7039525" y="3843502"/>
            <a:ext cx="531845" cy="29122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336519A-BA0D-F7ED-14C1-4181C621AD53}"/>
              </a:ext>
            </a:extLst>
          </p:cNvPr>
          <p:cNvCxnSpPr>
            <a:cxnSpLocks/>
          </p:cNvCxnSpPr>
          <p:nvPr/>
        </p:nvCxnSpPr>
        <p:spPr>
          <a:xfrm flipH="1">
            <a:off x="7587939" y="3290471"/>
            <a:ext cx="687309" cy="54675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384A9232-1111-F116-2EEB-D577354462BD}"/>
              </a:ext>
            </a:extLst>
          </p:cNvPr>
          <p:cNvSpPr txBox="1"/>
          <p:nvPr/>
        </p:nvSpPr>
        <p:spPr>
          <a:xfrm>
            <a:off x="7587939" y="2271360"/>
            <a:ext cx="34879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 dirty="0">
                <a:solidFill>
                  <a:srgbClr val="FF0000"/>
                </a:solidFill>
              </a:rPr>
              <a:t>You can see that by the second complete pass of the training data through the model the ratio of correct predictions to the total number of rows was 1:1.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9F303BE-EC19-5E33-0501-C13AB97CDE27}"/>
              </a:ext>
            </a:extLst>
          </p:cNvPr>
          <p:cNvSpPr/>
          <p:nvPr/>
        </p:nvSpPr>
        <p:spPr>
          <a:xfrm>
            <a:off x="7526224" y="2168064"/>
            <a:ext cx="3599915" cy="112240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26686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5176844-69C3-4F79-BE38-EA5BDDF4F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A73252-3122-7052-80F8-4379E0F361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420625"/>
            <a:ext cx="10667998" cy="1326814"/>
          </a:xfrm>
        </p:spPr>
        <p:txBody>
          <a:bodyPr anchor="ctr">
            <a:normAutofit/>
          </a:bodyPr>
          <a:lstStyle/>
          <a:p>
            <a:r>
              <a:rPr lang="en-US" dirty="0"/>
              <a:t>Modelling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D5E13B1-3A31-47C7-8474-7A3DE6006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43888" y="1976039"/>
            <a:ext cx="105156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reeform 6">
            <a:extLst>
              <a:ext uri="{FF2B5EF4-FFF2-40B4-BE49-F238E27FC236}">
                <a16:creationId xmlns:a16="http://schemas.microsoft.com/office/drawing/2014/main" id="{A101E513-AF74-4E9D-A31F-996642507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sp>
        <p:nvSpPr>
          <p:cNvPr id="8" name="Rectangle 7" descr="Gears">
            <a:extLst>
              <a:ext uri="{FF2B5EF4-FFF2-40B4-BE49-F238E27FC236}">
                <a16:creationId xmlns:a16="http://schemas.microsoft.com/office/drawing/2014/main" id="{516D3919-03A0-72BC-9EB7-A3B960B6D332}"/>
              </a:ext>
            </a:extLst>
          </p:cNvPr>
          <p:cNvSpPr/>
          <p:nvPr/>
        </p:nvSpPr>
        <p:spPr>
          <a:xfrm>
            <a:off x="4121921" y="747163"/>
            <a:ext cx="663662" cy="663662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662AE8E4-0B1C-0DA3-6848-54D1436A54FE}"/>
              </a:ext>
            </a:extLst>
          </p:cNvPr>
          <p:cNvSpPr txBox="1">
            <a:spLocks/>
          </p:cNvSpPr>
          <p:nvPr/>
        </p:nvSpPr>
        <p:spPr>
          <a:xfrm>
            <a:off x="843887" y="1970246"/>
            <a:ext cx="10111596" cy="38145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ClrTx/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82880" indent="0" algn="l" defTabSz="914400" rtl="0" eaLnBrk="1" latinLnBrk="0" hangingPunct="1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ClrTx/>
              <a:buFont typeface="Arial" panose="020B0604020202020204" pitchFamily="34" charset="0"/>
              <a:buNone/>
              <a:defRPr sz="18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82880" indent="-182880" algn="l" defTabSz="914400" rtl="0" eaLnBrk="1" latinLnBrk="0" hangingPunct="1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ClrTx/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2880" indent="0" algn="l" defTabSz="914400" rtl="0" eaLnBrk="1" latinLnBrk="0" hangingPunct="1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ClrTx/>
              <a:buFont typeface="Arial" panose="020B0604020202020204" pitchFamily="34" charset="0"/>
              <a:buNone/>
              <a:defRPr sz="14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" indent="-182880" algn="l" defTabSz="914400" rtl="0" eaLnBrk="1" latinLnBrk="0" hangingPunct="1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ClrTx/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AU" sz="2200" dirty="0"/>
              <a:t>We then saved the model.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AU" sz="2200" dirty="0"/>
          </a:p>
          <a:p>
            <a:pPr marL="0" indent="0">
              <a:buFont typeface="Arial" panose="020B0604020202020204" pitchFamily="34" charset="0"/>
              <a:buNone/>
            </a:pPr>
            <a:endParaRPr lang="en-AU" sz="2200" dirty="0"/>
          </a:p>
          <a:p>
            <a:pPr marL="0" indent="0">
              <a:buFont typeface="Arial" panose="020B0604020202020204" pitchFamily="34" charset="0"/>
              <a:buNone/>
            </a:pPr>
            <a:endParaRPr lang="en-AU" sz="22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AU" sz="2200" dirty="0"/>
              <a:t>Lastly, we tested the model, using the test data, and determined the model’s overall accuracy.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AU" sz="2200" dirty="0"/>
          </a:p>
          <a:p>
            <a:pPr marL="0" indent="0">
              <a:buFont typeface="Arial" panose="020B0604020202020204" pitchFamily="34" charset="0"/>
              <a:buNone/>
            </a:pPr>
            <a:endParaRPr lang="en-AU" sz="2200" dirty="0"/>
          </a:p>
          <a:p>
            <a:pPr marL="0" indent="0">
              <a:buFont typeface="Arial" panose="020B0604020202020204" pitchFamily="34" charset="0"/>
              <a:buNone/>
            </a:pPr>
            <a:endParaRPr lang="en-AU" dirty="0"/>
          </a:p>
          <a:p>
            <a:pPr marL="0" indent="0">
              <a:buFont typeface="Arial" panose="020B0604020202020204" pitchFamily="34" charset="0"/>
              <a:buNone/>
            </a:pPr>
            <a:endParaRPr lang="en-AU" dirty="0"/>
          </a:p>
          <a:p>
            <a:pPr marL="0" indent="0">
              <a:buFont typeface="Arial" panose="020B0604020202020204" pitchFamily="34" charset="0"/>
              <a:buNone/>
            </a:pPr>
            <a:endParaRPr lang="en-AU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4ED08C9-8A20-9AE0-CE71-57C26EE2E0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221" y="4723532"/>
            <a:ext cx="4587252" cy="75477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A01D4B1-F1BA-0857-7370-92952AADE4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1026" y="5801537"/>
            <a:ext cx="3502726" cy="37372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148C31A-F985-CCA1-8E1E-2612CB8A1C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2594" y="2456549"/>
            <a:ext cx="3026414" cy="1326346"/>
          </a:xfrm>
          <a:prstGeom prst="rect">
            <a:avLst/>
          </a:prstGeom>
        </p:spPr>
      </p:pic>
      <p:sp>
        <p:nvSpPr>
          <p:cNvPr id="21" name="Oval 20">
            <a:extLst>
              <a:ext uri="{FF2B5EF4-FFF2-40B4-BE49-F238E27FC236}">
                <a16:creationId xmlns:a16="http://schemas.microsoft.com/office/drawing/2014/main" id="{808F96C9-2758-4571-DCC8-86735679EF3A}"/>
              </a:ext>
            </a:extLst>
          </p:cNvPr>
          <p:cNvSpPr/>
          <p:nvPr/>
        </p:nvSpPr>
        <p:spPr>
          <a:xfrm>
            <a:off x="3298119" y="5804519"/>
            <a:ext cx="511412" cy="25530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DEC1511-1158-4E91-5E1F-24095DA10962}"/>
              </a:ext>
            </a:extLst>
          </p:cNvPr>
          <p:cNvCxnSpPr>
            <a:cxnSpLocks/>
          </p:cNvCxnSpPr>
          <p:nvPr/>
        </p:nvCxnSpPr>
        <p:spPr>
          <a:xfrm flipH="1">
            <a:off x="3809531" y="5932170"/>
            <a:ext cx="2832809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FC527BF3-1184-D2D2-09F6-527A1FBC2ED5}"/>
              </a:ext>
            </a:extLst>
          </p:cNvPr>
          <p:cNvSpPr txBox="1"/>
          <p:nvPr/>
        </p:nvSpPr>
        <p:spPr>
          <a:xfrm>
            <a:off x="6800845" y="5455116"/>
            <a:ext cx="47461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400" dirty="0">
                <a:solidFill>
                  <a:srgbClr val="FF0000"/>
                </a:solidFill>
              </a:rPr>
              <a:t>Our model returned an overall accuracy rating of nearly 98%, which means that it will deliver the correct diagnosis almost every single time, given accurate symptom information.</a:t>
            </a:r>
          </a:p>
        </p:txBody>
      </p:sp>
    </p:spTree>
    <p:extLst>
      <p:ext uri="{BB962C8B-B14F-4D97-AF65-F5344CB8AC3E}">
        <p14:creationId xmlns:p14="http://schemas.microsoft.com/office/powerpoint/2010/main" val="6349010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C5176844-69C3-4F79-BE38-EA5BDDF4F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28134A-2954-3709-6CC3-F085927531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7532" y="1063255"/>
            <a:ext cx="5312254" cy="1806727"/>
          </a:xfrm>
        </p:spPr>
        <p:txBody>
          <a:bodyPr>
            <a:normAutofit/>
          </a:bodyPr>
          <a:lstStyle/>
          <a:p>
            <a:r>
              <a:rPr lang="en-US"/>
              <a:t>Predictions</a:t>
            </a: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6E28E80-59C7-4175-93FA-B5F52391B6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215066" cy="6858000"/>
          </a:xfrm>
          <a:custGeom>
            <a:avLst/>
            <a:gdLst>
              <a:gd name="connsiteX0" fmla="*/ 2017353 w 5215066"/>
              <a:gd name="connsiteY0" fmla="*/ 0 h 6858000"/>
              <a:gd name="connsiteX1" fmla="*/ 5215066 w 5215066"/>
              <a:gd name="connsiteY1" fmla="*/ 0 h 6858000"/>
              <a:gd name="connsiteX2" fmla="*/ 5215066 w 5215066"/>
              <a:gd name="connsiteY2" fmla="*/ 6858000 h 6858000"/>
              <a:gd name="connsiteX3" fmla="*/ 1292431 w 5215066"/>
              <a:gd name="connsiteY3" fmla="*/ 6858000 h 6858000"/>
              <a:gd name="connsiteX4" fmla="*/ 1012702 w 5215066"/>
              <a:gd name="connsiteY4" fmla="*/ 6549681 h 6858000"/>
              <a:gd name="connsiteX5" fmla="*/ 0 w 5215066"/>
              <a:gd name="connsiteY5" fmla="*/ 3723759 h 6858000"/>
              <a:gd name="connsiteX6" fmla="*/ 1955279 w 5215066"/>
              <a:gd name="connsiteY6" fmla="*/ 3986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15066" h="6858000">
                <a:moveTo>
                  <a:pt x="2017353" y="0"/>
                </a:moveTo>
                <a:lnTo>
                  <a:pt x="5215066" y="0"/>
                </a:lnTo>
                <a:lnTo>
                  <a:pt x="5215066" y="6858000"/>
                </a:lnTo>
                <a:lnTo>
                  <a:pt x="1292431" y="6858000"/>
                </a:lnTo>
                <a:lnTo>
                  <a:pt x="1012702" y="6549681"/>
                </a:lnTo>
                <a:cubicBezTo>
                  <a:pt x="380046" y="5781733"/>
                  <a:pt x="0" y="4797206"/>
                  <a:pt x="0" y="3723759"/>
                </a:cubicBezTo>
                <a:cubicBezTo>
                  <a:pt x="0" y="2190263"/>
                  <a:pt x="775604" y="838237"/>
                  <a:pt x="1955279" y="3986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D22C468-56A6-0A66-40B5-056D70AE33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3577" y="1375575"/>
            <a:ext cx="2350361" cy="4146765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1FC086D-39EC-448D-97E7-FF232355AE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986332" y="3088919"/>
            <a:ext cx="521208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6B857-26C1-8D1B-E471-541561B0CF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7532" y="3309582"/>
            <a:ext cx="5312254" cy="2485157"/>
          </a:xfrm>
        </p:spPr>
        <p:txBody>
          <a:bodyPr>
            <a:normAutofit/>
          </a:bodyPr>
          <a:lstStyle/>
          <a:p>
            <a:r>
              <a:rPr lang="en-US" dirty="0"/>
              <a:t>Patient/ Doctor inputs symptoms in form and ML predicts prognosis</a:t>
            </a:r>
          </a:p>
        </p:txBody>
      </p:sp>
      <p:sp>
        <p:nvSpPr>
          <p:cNvPr id="28" name="Freeform 6">
            <a:extLst>
              <a:ext uri="{FF2B5EF4-FFF2-40B4-BE49-F238E27FC236}">
                <a16:creationId xmlns:a16="http://schemas.microsoft.com/office/drawing/2014/main" id="{A101E513-AF74-4E9D-A31F-996642507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A75E198-73D6-8194-C6CF-682DDA4DFA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2200" y="4324324"/>
            <a:ext cx="5880344" cy="167143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E666F09-406B-C1EE-FA02-610DC73131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1427" y="5514665"/>
            <a:ext cx="2787404" cy="293411"/>
          </a:xfrm>
          <a:prstGeom prst="rect">
            <a:avLst/>
          </a:prstGeom>
        </p:spPr>
      </p:pic>
      <p:sp>
        <p:nvSpPr>
          <p:cNvPr id="11" name="Rectangle 10" descr="Partial Sun">
            <a:extLst>
              <a:ext uri="{FF2B5EF4-FFF2-40B4-BE49-F238E27FC236}">
                <a16:creationId xmlns:a16="http://schemas.microsoft.com/office/drawing/2014/main" id="{B8981544-C062-FB4F-D8AB-544FC394214A}"/>
              </a:ext>
            </a:extLst>
          </p:cNvPr>
          <p:cNvSpPr/>
          <p:nvPr/>
        </p:nvSpPr>
        <p:spPr>
          <a:xfrm>
            <a:off x="9627043" y="1166669"/>
            <a:ext cx="663662" cy="663662"/>
          </a:xfrm>
          <a:prstGeom prst="rect">
            <a:avLst/>
          </a:prstGeo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1535043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73252-3122-7052-80F8-4379E0F361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420625"/>
            <a:ext cx="10667998" cy="1326814"/>
          </a:xfrm>
        </p:spPr>
        <p:txBody>
          <a:bodyPr anchor="ctr">
            <a:normAutofit/>
          </a:bodyPr>
          <a:lstStyle/>
          <a:p>
            <a:r>
              <a:rPr lang="en-US" dirty="0"/>
              <a:t>Prediction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21FF93-6B63-9AD1-233C-38924AA62A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10713" y="2202302"/>
            <a:ext cx="4319158" cy="3579788"/>
          </a:xfrm>
        </p:spPr>
        <p:txBody>
          <a:bodyPr>
            <a:normAutofit/>
          </a:bodyPr>
          <a:lstStyle/>
          <a:p>
            <a:r>
              <a:rPr lang="en-US" dirty="0"/>
              <a:t>Doctor/patient completes an online questionnaire of 132 symptoms.</a:t>
            </a:r>
          </a:p>
          <a:p>
            <a:r>
              <a:rPr lang="en-US" dirty="0"/>
              <a:t>When submitted, the information is converted into a JSON format. </a:t>
            </a:r>
          </a:p>
        </p:txBody>
      </p:sp>
      <p:sp>
        <p:nvSpPr>
          <p:cNvPr id="9" name="Rectangle 8" descr="Partial Sun">
            <a:extLst>
              <a:ext uri="{FF2B5EF4-FFF2-40B4-BE49-F238E27FC236}">
                <a16:creationId xmlns:a16="http://schemas.microsoft.com/office/drawing/2014/main" id="{44406425-85B7-0DA6-377A-C493EF825A81}"/>
              </a:ext>
            </a:extLst>
          </p:cNvPr>
          <p:cNvSpPr/>
          <p:nvPr/>
        </p:nvSpPr>
        <p:spPr>
          <a:xfrm>
            <a:off x="4139475" y="747163"/>
            <a:ext cx="663662" cy="663662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CFD51E4-64E1-B525-B9D0-C9368A26D2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5967" y="2168064"/>
            <a:ext cx="1892713" cy="392501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70610A6-019A-A1D4-C512-987DB4D603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71306" y="2168064"/>
            <a:ext cx="2234739" cy="3942772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B07EBE96-7425-7013-AF8A-760005F3AF40}"/>
              </a:ext>
            </a:extLst>
          </p:cNvPr>
          <p:cNvSpPr/>
          <p:nvPr/>
        </p:nvSpPr>
        <p:spPr>
          <a:xfrm>
            <a:off x="3131389" y="3830128"/>
            <a:ext cx="1061049" cy="4916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678912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73252-3122-7052-80F8-4379E0F361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420625"/>
            <a:ext cx="10667998" cy="1326814"/>
          </a:xfrm>
        </p:spPr>
        <p:txBody>
          <a:bodyPr anchor="ctr">
            <a:normAutofit/>
          </a:bodyPr>
          <a:lstStyle/>
          <a:p>
            <a:r>
              <a:rPr lang="en-US" dirty="0"/>
              <a:t>Prediction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21FF93-6B63-9AD1-233C-38924AA62A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0124" y="2282924"/>
            <a:ext cx="7513479" cy="1663793"/>
          </a:xfrm>
        </p:spPr>
        <p:txBody>
          <a:bodyPr>
            <a:normAutofit/>
          </a:bodyPr>
          <a:lstStyle/>
          <a:p>
            <a:r>
              <a:rPr lang="en-US" dirty="0"/>
              <a:t>The JSON data is fed into MongoDB</a:t>
            </a:r>
          </a:p>
          <a:p>
            <a:r>
              <a:rPr lang="en-US" dirty="0"/>
              <a:t>From MongoDB, the data is converted into a CSV file</a:t>
            </a:r>
          </a:p>
          <a:p>
            <a:r>
              <a:rPr lang="en-US" dirty="0"/>
              <a:t>The CSV file is then fed into the ML for prediction</a:t>
            </a:r>
          </a:p>
          <a:p>
            <a:endParaRPr lang="en-US" dirty="0"/>
          </a:p>
        </p:txBody>
      </p:sp>
      <p:sp>
        <p:nvSpPr>
          <p:cNvPr id="9" name="Rectangle 8" descr="Partial Sun">
            <a:extLst>
              <a:ext uri="{FF2B5EF4-FFF2-40B4-BE49-F238E27FC236}">
                <a16:creationId xmlns:a16="http://schemas.microsoft.com/office/drawing/2014/main" id="{44406425-85B7-0DA6-377A-C493EF825A81}"/>
              </a:ext>
            </a:extLst>
          </p:cNvPr>
          <p:cNvSpPr/>
          <p:nvPr/>
        </p:nvSpPr>
        <p:spPr>
          <a:xfrm>
            <a:off x="4139475" y="747163"/>
            <a:ext cx="663662" cy="663662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70610A6-019A-A1D4-C512-987DB4D603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429" y="3960825"/>
            <a:ext cx="1265262" cy="22323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402B93B-96E0-0C6E-07D7-1E9F673891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26278" y="4426176"/>
            <a:ext cx="1177955" cy="117795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1F132AF-50E2-E4BE-37C2-1271CFDA21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74354" y="4749667"/>
            <a:ext cx="530974" cy="53097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36A64A2-6B44-CA2D-7E9F-40963D6E4C0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65003" y="4368191"/>
            <a:ext cx="1359110" cy="135911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87EA36B-E0F0-5FD2-2678-D534E040FDCB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3F3F3"/>
              </a:clrFrom>
              <a:clrTo>
                <a:srgbClr val="F3F3F3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164264" y="4595627"/>
            <a:ext cx="839047" cy="839047"/>
          </a:xfrm>
          <a:prstGeom prst="rect">
            <a:avLst/>
          </a:prstGeom>
        </p:spPr>
      </p:pic>
      <p:sp>
        <p:nvSpPr>
          <p:cNvPr id="16" name="Arrow: Right 15">
            <a:extLst>
              <a:ext uri="{FF2B5EF4-FFF2-40B4-BE49-F238E27FC236}">
                <a16:creationId xmlns:a16="http://schemas.microsoft.com/office/drawing/2014/main" id="{F3A2B9F4-3A92-482F-A3AD-3C68B84B7C4D}"/>
              </a:ext>
            </a:extLst>
          </p:cNvPr>
          <p:cNvSpPr/>
          <p:nvPr/>
        </p:nvSpPr>
        <p:spPr>
          <a:xfrm>
            <a:off x="2242868" y="4827463"/>
            <a:ext cx="674275" cy="3105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28992EFB-AD0E-1151-888B-9FDBB60A9A4E}"/>
              </a:ext>
            </a:extLst>
          </p:cNvPr>
          <p:cNvSpPr/>
          <p:nvPr/>
        </p:nvSpPr>
        <p:spPr>
          <a:xfrm>
            <a:off x="4752156" y="4892470"/>
            <a:ext cx="674275" cy="3105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B8610938-7C3B-BBA3-E376-27360B4E61DA}"/>
              </a:ext>
            </a:extLst>
          </p:cNvPr>
          <p:cNvSpPr/>
          <p:nvPr/>
        </p:nvSpPr>
        <p:spPr>
          <a:xfrm>
            <a:off x="6669121" y="4859877"/>
            <a:ext cx="674275" cy="3105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A45EBC3F-786B-B2C1-9CDF-8CF5A11A453C}"/>
              </a:ext>
            </a:extLst>
          </p:cNvPr>
          <p:cNvSpPr/>
          <p:nvPr/>
        </p:nvSpPr>
        <p:spPr>
          <a:xfrm>
            <a:off x="9283701" y="4859876"/>
            <a:ext cx="674275" cy="3105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375946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73252-3122-7052-80F8-4379E0F361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420625"/>
            <a:ext cx="10667998" cy="1326814"/>
          </a:xfrm>
        </p:spPr>
        <p:txBody>
          <a:bodyPr anchor="ctr">
            <a:normAutofit/>
          </a:bodyPr>
          <a:lstStyle/>
          <a:p>
            <a:r>
              <a:rPr lang="en-US" dirty="0"/>
              <a:t>Prediction</a:t>
            </a:r>
          </a:p>
        </p:txBody>
      </p:sp>
      <p:sp>
        <p:nvSpPr>
          <p:cNvPr id="9" name="Rectangle 8" descr="Partial Sun">
            <a:extLst>
              <a:ext uri="{FF2B5EF4-FFF2-40B4-BE49-F238E27FC236}">
                <a16:creationId xmlns:a16="http://schemas.microsoft.com/office/drawing/2014/main" id="{44406425-85B7-0DA6-377A-C493EF825A81}"/>
              </a:ext>
            </a:extLst>
          </p:cNvPr>
          <p:cNvSpPr/>
          <p:nvPr/>
        </p:nvSpPr>
        <p:spPr>
          <a:xfrm>
            <a:off x="4139475" y="747163"/>
            <a:ext cx="663662" cy="663662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9A86878-3BE6-FDF8-B72C-AE46ED9E1A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2197" y="2388194"/>
            <a:ext cx="2390775" cy="191452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4D05340-C910-E446-7B63-4746C5E9A8B5}"/>
              </a:ext>
            </a:extLst>
          </p:cNvPr>
          <p:cNvSpPr txBox="1"/>
          <p:nvPr/>
        </p:nvSpPr>
        <p:spPr>
          <a:xfrm>
            <a:off x="4359400" y="4589573"/>
            <a:ext cx="31363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b="1" i="1" dirty="0"/>
              <a:t>Demonstration</a:t>
            </a:r>
          </a:p>
        </p:txBody>
      </p:sp>
    </p:spTree>
    <p:extLst>
      <p:ext uri="{BB962C8B-B14F-4D97-AF65-F5344CB8AC3E}">
        <p14:creationId xmlns:p14="http://schemas.microsoft.com/office/powerpoint/2010/main" val="1931824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Freeform 6">
            <a:extLst>
              <a:ext uri="{FF2B5EF4-FFF2-40B4-BE49-F238E27FC236}">
                <a16:creationId xmlns:a16="http://schemas.microsoft.com/office/drawing/2014/main" id="{DD4C4B28-6B4B-4445-8535-F516D74E4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cxnSp>
        <p:nvCxnSpPr>
          <p:cNvPr id="1033" name="Straight Connector 1032">
            <a:extLst>
              <a:ext uri="{FF2B5EF4-FFF2-40B4-BE49-F238E27FC236}">
                <a16:creationId xmlns:a16="http://schemas.microsoft.com/office/drawing/2014/main" id="{0CB1C732-7193-4253-8746-850D090A6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1280160"/>
            <a:ext cx="0" cy="557784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035" name="Rectangle 1034">
            <a:extLst>
              <a:ext uri="{FF2B5EF4-FFF2-40B4-BE49-F238E27FC236}">
                <a16:creationId xmlns:a16="http://schemas.microsoft.com/office/drawing/2014/main" id="{55B419A7-F817-4767-8CCB-FB0E189C4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7" name="Freeform: Shape 1036">
            <a:extLst>
              <a:ext uri="{FF2B5EF4-FFF2-40B4-BE49-F238E27FC236}">
                <a16:creationId xmlns:a16="http://schemas.microsoft.com/office/drawing/2014/main" id="{7AF9319C-2D9B-4868-AEAE-37298EA0F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215066" cy="6858000"/>
          </a:xfrm>
          <a:custGeom>
            <a:avLst/>
            <a:gdLst>
              <a:gd name="connsiteX0" fmla="*/ 0 w 5215066"/>
              <a:gd name="connsiteY0" fmla="*/ 0 h 6858000"/>
              <a:gd name="connsiteX1" fmla="*/ 3197713 w 5215066"/>
              <a:gd name="connsiteY1" fmla="*/ 0 h 6858000"/>
              <a:gd name="connsiteX2" fmla="*/ 3259787 w 5215066"/>
              <a:gd name="connsiteY2" fmla="*/ 39865 h 6858000"/>
              <a:gd name="connsiteX3" fmla="*/ 5215066 w 5215066"/>
              <a:gd name="connsiteY3" fmla="*/ 3723759 h 6858000"/>
              <a:gd name="connsiteX4" fmla="*/ 4202364 w 5215066"/>
              <a:gd name="connsiteY4" fmla="*/ 6549681 h 6858000"/>
              <a:gd name="connsiteX5" fmla="*/ 3922635 w 5215066"/>
              <a:gd name="connsiteY5" fmla="*/ 6858000 h 6858000"/>
              <a:gd name="connsiteX6" fmla="*/ 0 w 5215066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15066" h="6858000">
                <a:moveTo>
                  <a:pt x="0" y="0"/>
                </a:moveTo>
                <a:lnTo>
                  <a:pt x="3197713" y="0"/>
                </a:lnTo>
                <a:lnTo>
                  <a:pt x="3259787" y="39865"/>
                </a:lnTo>
                <a:cubicBezTo>
                  <a:pt x="4439462" y="838237"/>
                  <a:pt x="5215066" y="2190263"/>
                  <a:pt x="5215066" y="3723759"/>
                </a:cubicBezTo>
                <a:cubicBezTo>
                  <a:pt x="5215066" y="4797206"/>
                  <a:pt x="4835020" y="5781733"/>
                  <a:pt x="4202364" y="6549681"/>
                </a:cubicBezTo>
                <a:lnTo>
                  <a:pt x="392263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75BE1D-C813-F8BA-3665-FA1971ADC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1128811"/>
            <a:ext cx="3447288" cy="33422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i="1" kern="1200" spc="100" baseline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Questions</a:t>
            </a:r>
          </a:p>
        </p:txBody>
      </p:sp>
      <p:pic>
        <p:nvPicPr>
          <p:cNvPr id="1026" name="Picture 2" descr="The Ultimate Guide to Scope Creep [Updated for 2022]">
            <a:extLst>
              <a:ext uri="{FF2B5EF4-FFF2-40B4-BE49-F238E27FC236}">
                <a16:creationId xmlns:a16="http://schemas.microsoft.com/office/drawing/2014/main" id="{DD32B004-FA3D-59B0-EEC6-3D6453F193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96500" y="1415807"/>
            <a:ext cx="5640399" cy="4083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9" name="Freeform 6">
            <a:extLst>
              <a:ext uri="{FF2B5EF4-FFF2-40B4-BE49-F238E27FC236}">
                <a16:creationId xmlns:a16="http://schemas.microsoft.com/office/drawing/2014/main" id="{ADA271CD-3011-4A05-B4A3-80F1794684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8152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3C87FE9-E3F5-287E-C028-0F1ADF15C8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665202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5176844-69C3-4F79-BE38-EA5BDDF4F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CF1AAE4-D0BC-430F-A613-7BBAAECA0C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228599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EE5C4C-0FDF-4981-11F7-D763AF3A14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379475"/>
            <a:ext cx="10671048" cy="1554480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Agenda</a:t>
            </a:r>
          </a:p>
        </p:txBody>
      </p:sp>
      <p:graphicFrame>
        <p:nvGraphicFramePr>
          <p:cNvPr id="14" name="Content Placeholder 2">
            <a:extLst>
              <a:ext uri="{FF2B5EF4-FFF2-40B4-BE49-F238E27FC236}">
                <a16:creationId xmlns:a16="http://schemas.microsoft.com/office/drawing/2014/main" id="{3C49B498-CEC8-25EE-FCF6-698FE8692BC7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758824" y="2607732"/>
          <a:ext cx="8412480" cy="31743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2" name="Freeform 6">
            <a:extLst>
              <a:ext uri="{FF2B5EF4-FFF2-40B4-BE49-F238E27FC236}">
                <a16:creationId xmlns:a16="http://schemas.microsoft.com/office/drawing/2014/main" id="{A101E513-AF74-4E9D-A31F-996642507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0244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951" y="758952"/>
            <a:ext cx="5197488" cy="4754880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n-US" sz="2400" b="1" dirty="0">
                <a:latin typeface="+mn-lt"/>
              </a:rPr>
              <a:t>What would you do if you have skin or body reaction?</a:t>
            </a:r>
            <a:br>
              <a:rPr lang="en-US" sz="2400" dirty="0">
                <a:latin typeface="+mn-lt"/>
              </a:rPr>
            </a:br>
            <a:br>
              <a:rPr lang="en-US" sz="2400" dirty="0">
                <a:latin typeface="+mn-lt"/>
              </a:rPr>
            </a:br>
            <a:r>
              <a:rPr lang="en-US" sz="2400" dirty="0">
                <a:latin typeface="+mn-lt"/>
              </a:rPr>
              <a:t>- </a:t>
            </a:r>
            <a:r>
              <a:rPr lang="en-US" sz="2400" i="0" dirty="0">
                <a:latin typeface="+mn-lt"/>
              </a:rPr>
              <a:t>Search symptom via Internet</a:t>
            </a:r>
            <a:br>
              <a:rPr lang="en-US" sz="2400" i="0" dirty="0">
                <a:latin typeface="+mn-lt"/>
              </a:rPr>
            </a:br>
            <a:r>
              <a:rPr lang="en-US" sz="2400" i="0" dirty="0">
                <a:latin typeface="+mn-lt"/>
              </a:rPr>
              <a:t>- See GP/ emergency</a:t>
            </a:r>
            <a:br>
              <a:rPr lang="en-US" sz="2400" i="0" dirty="0">
                <a:latin typeface="+mn-lt"/>
              </a:rPr>
            </a:br>
            <a:r>
              <a:rPr lang="en-US" sz="2400" i="0" dirty="0">
                <a:latin typeface="+mn-lt"/>
              </a:rPr>
              <a:t>- Leave it</a:t>
            </a:r>
            <a:br>
              <a:rPr lang="en-US" sz="2400" i="0" dirty="0">
                <a:latin typeface="+mn-lt"/>
              </a:rPr>
            </a:br>
            <a:r>
              <a:rPr lang="en-US" sz="2400" i="0" dirty="0">
                <a:latin typeface="+mn-lt"/>
              </a:rPr>
              <a:t>- Taking painkiller</a:t>
            </a:r>
            <a:br>
              <a:rPr lang="en-US" sz="2400" i="0" dirty="0">
                <a:latin typeface="+mn-lt"/>
              </a:rPr>
            </a:br>
            <a:r>
              <a:rPr lang="en-US" sz="2400" i="0" dirty="0">
                <a:latin typeface="+mn-lt"/>
              </a:rPr>
              <a:t>- Ask family/ friend who works in the health industry.</a:t>
            </a:r>
            <a:br>
              <a:rPr lang="en-US" sz="2400" i="0" dirty="0">
                <a:latin typeface="+mn-lt"/>
              </a:rPr>
            </a:br>
            <a:endParaRPr lang="en-AU" sz="1400" i="0" dirty="0">
              <a:latin typeface="+mn-lt"/>
            </a:endParaRPr>
          </a:p>
        </p:txBody>
      </p:sp>
      <p:pic>
        <p:nvPicPr>
          <p:cNvPr id="3074" name="Picture 2" descr="Drug Allergy | Asthma Allergy Clinic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015" y="145542"/>
            <a:ext cx="3734385" cy="299085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Drug Allergies | Health Plu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6439" y="3425952"/>
            <a:ext cx="4964251" cy="2981324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2168566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C5176844-69C3-4F79-BE38-EA5BDDF4F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0F969B-C2D9-22A1-37A6-35F0E382C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8497" y="1063256"/>
            <a:ext cx="5312254" cy="1540106"/>
          </a:xfrm>
        </p:spPr>
        <p:txBody>
          <a:bodyPr>
            <a:normAutofit/>
          </a:bodyPr>
          <a:lstStyle/>
          <a:p>
            <a:r>
              <a:rPr lang="en-US" dirty="0"/>
              <a:t>Background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3862825-C012-4895-A17E-F3D1F62D89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1143293"/>
            <a:ext cx="0" cy="5714707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6EEC7A-8D43-2242-EB8A-A346338BE0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8497" y="2933390"/>
            <a:ext cx="5312254" cy="2861349"/>
          </a:xfrm>
        </p:spPr>
        <p:txBody>
          <a:bodyPr>
            <a:normAutofit/>
          </a:bodyPr>
          <a:lstStyle/>
          <a:p>
            <a:r>
              <a:rPr lang="en-US" b="1" i="1" dirty="0"/>
              <a:t>Background</a:t>
            </a:r>
            <a:r>
              <a:rPr lang="en-US" dirty="0"/>
              <a:t>: 21</a:t>
            </a:r>
            <a:r>
              <a:rPr lang="en-US" baseline="30000" dirty="0"/>
              <a:t>st</a:t>
            </a:r>
            <a:r>
              <a:rPr lang="en-US" dirty="0"/>
              <a:t> Century human nature is to google everything. As a result, self-prognosis is more common. The market has created itself and this tool will meet demand needs.</a:t>
            </a:r>
          </a:p>
          <a:p>
            <a:r>
              <a:rPr lang="en-US" b="1" i="1" dirty="0"/>
              <a:t>Objective</a:t>
            </a:r>
            <a:r>
              <a:rPr lang="en-US" dirty="0"/>
              <a:t>: machine learning to predict a patient’s ailment based on 132 symptoms i.e., variables.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F76C355F-28BE-46B1-9B8D-5D71A48155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76934" y="0"/>
            <a:ext cx="5215066" cy="6858000"/>
          </a:xfrm>
          <a:custGeom>
            <a:avLst/>
            <a:gdLst>
              <a:gd name="connsiteX0" fmla="*/ 2017353 w 5215066"/>
              <a:gd name="connsiteY0" fmla="*/ 0 h 6858000"/>
              <a:gd name="connsiteX1" fmla="*/ 5215066 w 5215066"/>
              <a:gd name="connsiteY1" fmla="*/ 0 h 6858000"/>
              <a:gd name="connsiteX2" fmla="*/ 5215066 w 5215066"/>
              <a:gd name="connsiteY2" fmla="*/ 6858000 h 6858000"/>
              <a:gd name="connsiteX3" fmla="*/ 1292431 w 5215066"/>
              <a:gd name="connsiteY3" fmla="*/ 6858000 h 6858000"/>
              <a:gd name="connsiteX4" fmla="*/ 1012702 w 5215066"/>
              <a:gd name="connsiteY4" fmla="*/ 6549681 h 6858000"/>
              <a:gd name="connsiteX5" fmla="*/ 0 w 5215066"/>
              <a:gd name="connsiteY5" fmla="*/ 3723759 h 6858000"/>
              <a:gd name="connsiteX6" fmla="*/ 1955279 w 5215066"/>
              <a:gd name="connsiteY6" fmla="*/ 3986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15066" h="6858000">
                <a:moveTo>
                  <a:pt x="2017353" y="0"/>
                </a:moveTo>
                <a:lnTo>
                  <a:pt x="5215066" y="0"/>
                </a:lnTo>
                <a:lnTo>
                  <a:pt x="5215066" y="6858000"/>
                </a:lnTo>
                <a:lnTo>
                  <a:pt x="1292431" y="6858000"/>
                </a:lnTo>
                <a:lnTo>
                  <a:pt x="1012702" y="6549681"/>
                </a:lnTo>
                <a:cubicBezTo>
                  <a:pt x="380046" y="5781733"/>
                  <a:pt x="0" y="4797206"/>
                  <a:pt x="0" y="3723759"/>
                </a:cubicBezTo>
                <a:cubicBezTo>
                  <a:pt x="0" y="2190263"/>
                  <a:pt x="775604" y="838237"/>
                  <a:pt x="1955279" y="3986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8914190-2397-CE4B-C2F0-AFEF05BB0F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7474" y="1240403"/>
            <a:ext cx="2160188" cy="4281938"/>
          </a:xfrm>
          <a:prstGeom prst="rect">
            <a:avLst/>
          </a:prstGeom>
        </p:spPr>
      </p:pic>
      <p:sp>
        <p:nvSpPr>
          <p:cNvPr id="27" name="Freeform 6">
            <a:extLst>
              <a:ext uri="{FF2B5EF4-FFF2-40B4-BE49-F238E27FC236}">
                <a16:creationId xmlns:a16="http://schemas.microsoft.com/office/drawing/2014/main" id="{A101E513-AF74-4E9D-A31F-996642507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sp>
        <p:nvSpPr>
          <p:cNvPr id="9" name="Rectangle 8" descr="Web cam">
            <a:extLst>
              <a:ext uri="{FF2B5EF4-FFF2-40B4-BE49-F238E27FC236}">
                <a16:creationId xmlns:a16="http://schemas.microsoft.com/office/drawing/2014/main" id="{A6E41A85-1A57-D6A1-4E15-461D9A655C02}"/>
              </a:ext>
            </a:extLst>
          </p:cNvPr>
          <p:cNvSpPr/>
          <p:nvPr/>
        </p:nvSpPr>
        <p:spPr>
          <a:xfrm>
            <a:off x="5068934" y="1169647"/>
            <a:ext cx="663662" cy="663662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9662258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9">
            <a:extLst>
              <a:ext uri="{FF2B5EF4-FFF2-40B4-BE49-F238E27FC236}">
                <a16:creationId xmlns:a16="http://schemas.microsoft.com/office/drawing/2014/main" id="{C5176844-69C3-4F79-BE38-EA5BDDF4F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561B95-8A27-12D8-718D-F5454532B2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420625"/>
            <a:ext cx="10667998" cy="1326814"/>
          </a:xfrm>
        </p:spPr>
        <p:txBody>
          <a:bodyPr anchor="ctr">
            <a:normAutofit/>
          </a:bodyPr>
          <a:lstStyle/>
          <a:p>
            <a:r>
              <a:rPr lang="en-US" sz="3600" dirty="0"/>
              <a:t>Scoping</a:t>
            </a:r>
          </a:p>
        </p:txBody>
      </p:sp>
      <p:cxnSp>
        <p:nvCxnSpPr>
          <p:cNvPr id="17" name="Straight Connector 11">
            <a:extLst>
              <a:ext uri="{FF2B5EF4-FFF2-40B4-BE49-F238E27FC236}">
                <a16:creationId xmlns:a16="http://schemas.microsoft.com/office/drawing/2014/main" id="{4D5E13B1-3A31-47C7-8474-7A3DE6006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43888" y="1976039"/>
            <a:ext cx="105156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reeform 6">
            <a:extLst>
              <a:ext uri="{FF2B5EF4-FFF2-40B4-BE49-F238E27FC236}">
                <a16:creationId xmlns:a16="http://schemas.microsoft.com/office/drawing/2014/main" id="{A101E513-AF74-4E9D-A31F-996642507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sp>
        <p:nvSpPr>
          <p:cNvPr id="9" name="Rectangle 8" descr="Checkmark">
            <a:extLst>
              <a:ext uri="{FF2B5EF4-FFF2-40B4-BE49-F238E27FC236}">
                <a16:creationId xmlns:a16="http://schemas.microsoft.com/office/drawing/2014/main" id="{3F957A2E-A2B2-49CA-523E-005614A958A9}"/>
              </a:ext>
            </a:extLst>
          </p:cNvPr>
          <p:cNvSpPr/>
          <p:nvPr/>
        </p:nvSpPr>
        <p:spPr>
          <a:xfrm>
            <a:off x="2499159" y="742228"/>
            <a:ext cx="663662" cy="663662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32360322-B399-81B1-4FF0-80F75F0CE1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5450" y="2115245"/>
            <a:ext cx="10515599" cy="262928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600" dirty="0"/>
              <a:t>Identified sample dataset from Kaggle, listing 132 symptoms with 42 unique prognoses</a:t>
            </a:r>
          </a:p>
          <a:p>
            <a:pPr>
              <a:lnSpc>
                <a:spcPct val="100000"/>
              </a:lnSpc>
            </a:pPr>
            <a:r>
              <a:rPr lang="en-US" sz="1600" dirty="0"/>
              <a:t>Dataset illustrates symptoms in binary form i.e., 1 = yes and 0 = no</a:t>
            </a:r>
          </a:p>
          <a:p>
            <a:pPr>
              <a:lnSpc>
                <a:spcPct val="100000"/>
              </a:lnSpc>
            </a:pPr>
            <a:r>
              <a:rPr lang="en-US" sz="1600" dirty="0"/>
              <a:t>Prior medical knowledge is recommended to ensure appropriate interpretation of the symptoms</a:t>
            </a:r>
          </a:p>
          <a:p>
            <a:pPr>
              <a:lnSpc>
                <a:spcPct val="100000"/>
              </a:lnSpc>
            </a:pPr>
            <a:r>
              <a:rPr lang="en-US" sz="1600" dirty="0"/>
              <a:t>Future scoping may include more comprehensive details and descriptions for each symptoms e.g., using tooltips</a:t>
            </a:r>
          </a:p>
          <a:p>
            <a:pPr>
              <a:lnSpc>
                <a:spcPct val="100000"/>
              </a:lnSpc>
            </a:pPr>
            <a:r>
              <a:rPr lang="en-US" sz="1600" dirty="0"/>
              <a:t>Test and Train Data was stored in AWS and fed into </a:t>
            </a:r>
            <a:r>
              <a:rPr lang="en-US" sz="1600" dirty="0" err="1"/>
              <a:t>Jupyter</a:t>
            </a:r>
            <a:r>
              <a:rPr lang="en-US" sz="1600" dirty="0"/>
              <a:t> Notebook for training and testing</a:t>
            </a:r>
          </a:p>
          <a:p>
            <a:pPr>
              <a:lnSpc>
                <a:spcPct val="100000"/>
              </a:lnSpc>
            </a:pPr>
            <a:r>
              <a:rPr lang="en-US" sz="1600" dirty="0"/>
              <a:t>Test dataset (42 records) &amp; Train dataset (4920 records) were used</a:t>
            </a:r>
          </a:p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689F9C8E-DD53-4440-0237-1EC21B3A70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476" y="4495799"/>
            <a:ext cx="10671048" cy="1467268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C677C27D-AF4E-72C9-B30A-D89D8030F3FD}"/>
              </a:ext>
            </a:extLst>
          </p:cNvPr>
          <p:cNvSpPr txBox="1"/>
          <p:nvPr/>
        </p:nvSpPr>
        <p:spPr>
          <a:xfrm>
            <a:off x="2275401" y="6144933"/>
            <a:ext cx="16310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Binary form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0974FE98-B5F1-03A0-69FE-AEB9D2FEB35D}"/>
              </a:ext>
            </a:extLst>
          </p:cNvPr>
          <p:cNvSpPr/>
          <p:nvPr/>
        </p:nvSpPr>
        <p:spPr>
          <a:xfrm>
            <a:off x="1729817" y="4818684"/>
            <a:ext cx="432487" cy="27813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DC5B66FC-0E48-68D5-34A7-4EEAA90D7A32}"/>
              </a:ext>
            </a:extLst>
          </p:cNvPr>
          <p:cNvSpPr/>
          <p:nvPr/>
        </p:nvSpPr>
        <p:spPr>
          <a:xfrm>
            <a:off x="2874702" y="4818684"/>
            <a:ext cx="432487" cy="27813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5B44B3E-F961-6506-6B2C-893E632633AA}"/>
              </a:ext>
            </a:extLst>
          </p:cNvPr>
          <p:cNvCxnSpPr>
            <a:cxnSpLocks/>
          </p:cNvCxnSpPr>
          <p:nvPr/>
        </p:nvCxnSpPr>
        <p:spPr>
          <a:xfrm>
            <a:off x="1990340" y="5096820"/>
            <a:ext cx="624988" cy="10481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2F2BEA8-F158-E406-A38E-CC62B9A41A7B}"/>
              </a:ext>
            </a:extLst>
          </p:cNvPr>
          <p:cNvCxnSpPr>
            <a:cxnSpLocks/>
          </p:cNvCxnSpPr>
          <p:nvPr/>
        </p:nvCxnSpPr>
        <p:spPr>
          <a:xfrm flipH="1">
            <a:off x="2921255" y="5096820"/>
            <a:ext cx="210390" cy="10481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41054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9">
            <a:extLst>
              <a:ext uri="{FF2B5EF4-FFF2-40B4-BE49-F238E27FC236}">
                <a16:creationId xmlns:a16="http://schemas.microsoft.com/office/drawing/2014/main" id="{C5176844-69C3-4F79-BE38-EA5BDDF4F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561B95-8A27-12D8-718D-F5454532B2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420625"/>
            <a:ext cx="10667998" cy="1326814"/>
          </a:xfrm>
        </p:spPr>
        <p:txBody>
          <a:bodyPr anchor="ctr">
            <a:normAutofit/>
          </a:bodyPr>
          <a:lstStyle/>
          <a:p>
            <a:r>
              <a:rPr lang="en-US" sz="3600" dirty="0"/>
              <a:t>Scoping</a:t>
            </a:r>
          </a:p>
        </p:txBody>
      </p:sp>
      <p:cxnSp>
        <p:nvCxnSpPr>
          <p:cNvPr id="17" name="Straight Connector 11">
            <a:extLst>
              <a:ext uri="{FF2B5EF4-FFF2-40B4-BE49-F238E27FC236}">
                <a16:creationId xmlns:a16="http://schemas.microsoft.com/office/drawing/2014/main" id="{4D5E13B1-3A31-47C7-8474-7A3DE6006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43888" y="1976039"/>
            <a:ext cx="105156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reeform 6">
            <a:extLst>
              <a:ext uri="{FF2B5EF4-FFF2-40B4-BE49-F238E27FC236}">
                <a16:creationId xmlns:a16="http://schemas.microsoft.com/office/drawing/2014/main" id="{A101E513-AF74-4E9D-A31F-996642507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sp>
        <p:nvSpPr>
          <p:cNvPr id="9" name="Rectangle 8" descr="Checkmark">
            <a:extLst>
              <a:ext uri="{FF2B5EF4-FFF2-40B4-BE49-F238E27FC236}">
                <a16:creationId xmlns:a16="http://schemas.microsoft.com/office/drawing/2014/main" id="{3F957A2E-A2B2-49CA-523E-005614A958A9}"/>
              </a:ext>
            </a:extLst>
          </p:cNvPr>
          <p:cNvSpPr/>
          <p:nvPr/>
        </p:nvSpPr>
        <p:spPr>
          <a:xfrm>
            <a:off x="2499159" y="742228"/>
            <a:ext cx="663662" cy="663662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FE70F75-7D4F-AB49-7969-E71F9CD53C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1811" y="2132781"/>
            <a:ext cx="3579843" cy="176540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763B283-AA30-722B-464D-53624CA3F5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3888" y="2094101"/>
            <a:ext cx="3530802" cy="1765401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2D3ADC14-4E0F-123A-0B31-FD92003995B8}"/>
              </a:ext>
            </a:extLst>
          </p:cNvPr>
          <p:cNvSpPr/>
          <p:nvPr/>
        </p:nvSpPr>
        <p:spPr>
          <a:xfrm>
            <a:off x="1711837" y="3074915"/>
            <a:ext cx="897452" cy="179725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0742A6E-50F7-7B2A-53CC-8183079DD731}"/>
              </a:ext>
            </a:extLst>
          </p:cNvPr>
          <p:cNvSpPr/>
          <p:nvPr/>
        </p:nvSpPr>
        <p:spPr>
          <a:xfrm>
            <a:off x="6909440" y="3095868"/>
            <a:ext cx="971704" cy="205506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FA1D5A1-4911-3318-E810-436CCD31DCBC}"/>
              </a:ext>
            </a:extLst>
          </p:cNvPr>
          <p:cNvSpPr txBox="1"/>
          <p:nvPr/>
        </p:nvSpPr>
        <p:spPr>
          <a:xfrm>
            <a:off x="7217753" y="4094103"/>
            <a:ext cx="189716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Train dataset records</a:t>
            </a:r>
            <a:endParaRPr kumimoji="0" lang="en-AU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C492F23-4DBC-7220-3ABC-1C978FAAF005}"/>
              </a:ext>
            </a:extLst>
          </p:cNvPr>
          <p:cNvSpPr txBox="1"/>
          <p:nvPr/>
        </p:nvSpPr>
        <p:spPr>
          <a:xfrm>
            <a:off x="2375270" y="4035628"/>
            <a:ext cx="176540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Test dataset records</a:t>
            </a:r>
            <a:endParaRPr kumimoji="0" lang="en-AU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FB20CEB-025E-C7A4-0491-DECB078C5407}"/>
              </a:ext>
            </a:extLst>
          </p:cNvPr>
          <p:cNvCxnSpPr>
            <a:cxnSpLocks/>
          </p:cNvCxnSpPr>
          <p:nvPr/>
        </p:nvCxnSpPr>
        <p:spPr>
          <a:xfrm>
            <a:off x="2461009" y="3285524"/>
            <a:ext cx="272434" cy="6602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CAFEF47-99E5-63BC-9DD0-5EB55C2E7647}"/>
              </a:ext>
            </a:extLst>
          </p:cNvPr>
          <p:cNvCxnSpPr>
            <a:cxnSpLocks/>
          </p:cNvCxnSpPr>
          <p:nvPr/>
        </p:nvCxnSpPr>
        <p:spPr>
          <a:xfrm>
            <a:off x="7600602" y="3333274"/>
            <a:ext cx="248279" cy="6462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657DD1E8-745F-C37A-D5CA-F729C8391C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3888" y="4512126"/>
            <a:ext cx="3530802" cy="1765401"/>
          </a:xfrm>
          <a:prstGeom prst="rect">
            <a:avLst/>
          </a:prstGeom>
        </p:spPr>
      </p:pic>
      <p:sp>
        <p:nvSpPr>
          <p:cNvPr id="24" name="Oval 23">
            <a:extLst>
              <a:ext uri="{FF2B5EF4-FFF2-40B4-BE49-F238E27FC236}">
                <a16:creationId xmlns:a16="http://schemas.microsoft.com/office/drawing/2014/main" id="{870862C2-C14F-9B7C-E8E7-057A2F5FE078}"/>
              </a:ext>
            </a:extLst>
          </p:cNvPr>
          <p:cNvSpPr/>
          <p:nvPr/>
        </p:nvSpPr>
        <p:spPr>
          <a:xfrm>
            <a:off x="1545174" y="5704633"/>
            <a:ext cx="897452" cy="179725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2C53D91-5B95-946B-6387-9167BA644146}"/>
              </a:ext>
            </a:extLst>
          </p:cNvPr>
          <p:cNvCxnSpPr>
            <a:cxnSpLocks/>
          </p:cNvCxnSpPr>
          <p:nvPr/>
        </p:nvCxnSpPr>
        <p:spPr>
          <a:xfrm>
            <a:off x="2442626" y="5884358"/>
            <a:ext cx="815344" cy="6048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EFA2F6D6-19D4-EB86-13FF-F5472F5FD94C}"/>
              </a:ext>
            </a:extLst>
          </p:cNvPr>
          <p:cNvSpPr txBox="1"/>
          <p:nvPr/>
        </p:nvSpPr>
        <p:spPr>
          <a:xfrm>
            <a:off x="2052111" y="6489166"/>
            <a:ext cx="27581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Number of columns (Symptoms)</a:t>
            </a:r>
            <a:endParaRPr kumimoji="0" lang="en-AU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453245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9">
            <a:extLst>
              <a:ext uri="{FF2B5EF4-FFF2-40B4-BE49-F238E27FC236}">
                <a16:creationId xmlns:a16="http://schemas.microsoft.com/office/drawing/2014/main" id="{C5176844-69C3-4F79-BE38-EA5BDDF4F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561B95-8A27-12D8-718D-F5454532B2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420625"/>
            <a:ext cx="10667998" cy="1326814"/>
          </a:xfrm>
        </p:spPr>
        <p:txBody>
          <a:bodyPr anchor="ctr">
            <a:normAutofit/>
          </a:bodyPr>
          <a:lstStyle/>
          <a:p>
            <a:r>
              <a:rPr lang="en-US" sz="2900" dirty="0"/>
              <a:t>Extract</a:t>
            </a:r>
            <a:br>
              <a:rPr lang="en-US" sz="2900" dirty="0"/>
            </a:br>
            <a:r>
              <a:rPr lang="en-US" sz="2900" dirty="0"/>
              <a:t>Transform</a:t>
            </a:r>
            <a:br>
              <a:rPr lang="en-US" sz="2900" dirty="0"/>
            </a:br>
            <a:r>
              <a:rPr lang="en-US" sz="2900" dirty="0"/>
              <a:t>Load</a:t>
            </a:r>
          </a:p>
        </p:txBody>
      </p:sp>
      <p:cxnSp>
        <p:nvCxnSpPr>
          <p:cNvPr id="17" name="Straight Connector 11">
            <a:extLst>
              <a:ext uri="{FF2B5EF4-FFF2-40B4-BE49-F238E27FC236}">
                <a16:creationId xmlns:a16="http://schemas.microsoft.com/office/drawing/2014/main" id="{4D5E13B1-3A31-47C7-8474-7A3DE6006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43888" y="1976039"/>
            <a:ext cx="105156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reeform 6">
            <a:extLst>
              <a:ext uri="{FF2B5EF4-FFF2-40B4-BE49-F238E27FC236}">
                <a16:creationId xmlns:a16="http://schemas.microsoft.com/office/drawing/2014/main" id="{A101E513-AF74-4E9D-A31F-996642507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sp>
        <p:nvSpPr>
          <p:cNvPr id="8" name="Rectangle 7" descr="Filter">
            <a:extLst>
              <a:ext uri="{FF2B5EF4-FFF2-40B4-BE49-F238E27FC236}">
                <a16:creationId xmlns:a16="http://schemas.microsoft.com/office/drawing/2014/main" id="{3CD63EBA-AB0D-16BE-8D63-3ED3931F24DF}"/>
              </a:ext>
            </a:extLst>
          </p:cNvPr>
          <p:cNvSpPr/>
          <p:nvPr/>
        </p:nvSpPr>
        <p:spPr>
          <a:xfrm>
            <a:off x="2955655" y="752201"/>
            <a:ext cx="663662" cy="663662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61766E8-6F13-EB5C-3129-3BDAE0517A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6217" y="2092329"/>
            <a:ext cx="5512342" cy="4263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8261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9">
            <a:extLst>
              <a:ext uri="{FF2B5EF4-FFF2-40B4-BE49-F238E27FC236}">
                <a16:creationId xmlns:a16="http://schemas.microsoft.com/office/drawing/2014/main" id="{C5176844-69C3-4F79-BE38-EA5BDDF4F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561B95-8A27-12D8-718D-F5454532B2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420625"/>
            <a:ext cx="10667998" cy="1326814"/>
          </a:xfrm>
        </p:spPr>
        <p:txBody>
          <a:bodyPr anchor="ctr">
            <a:normAutofit/>
          </a:bodyPr>
          <a:lstStyle/>
          <a:p>
            <a:r>
              <a:rPr lang="en-US" sz="2900" dirty="0"/>
              <a:t>Extract</a:t>
            </a:r>
            <a:br>
              <a:rPr lang="en-US" sz="2900" dirty="0"/>
            </a:br>
            <a:r>
              <a:rPr lang="en-US" sz="2900" dirty="0"/>
              <a:t>Transform</a:t>
            </a:r>
            <a:br>
              <a:rPr lang="en-US" sz="2900" dirty="0"/>
            </a:br>
            <a:r>
              <a:rPr lang="en-US" sz="2900" dirty="0"/>
              <a:t>Load</a:t>
            </a:r>
          </a:p>
        </p:txBody>
      </p:sp>
      <p:cxnSp>
        <p:nvCxnSpPr>
          <p:cNvPr id="17" name="Straight Connector 11">
            <a:extLst>
              <a:ext uri="{FF2B5EF4-FFF2-40B4-BE49-F238E27FC236}">
                <a16:creationId xmlns:a16="http://schemas.microsoft.com/office/drawing/2014/main" id="{4D5E13B1-3A31-47C7-8474-7A3DE6006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43888" y="1976039"/>
            <a:ext cx="105156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0588D518-31F9-2F1C-3AF1-562A11B7CD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952" y="2524306"/>
            <a:ext cx="6775703" cy="3099883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788DD0-6EBE-AB6A-6B2D-E1D1A7E71C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88666" y="2202302"/>
            <a:ext cx="3541205" cy="357978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300"/>
              <a:t>Extract from </a:t>
            </a:r>
            <a:r>
              <a:rPr lang="en-US" sz="1300" err="1"/>
              <a:t>kaggle</a:t>
            </a:r>
            <a:r>
              <a:rPr lang="en-US" sz="1300"/>
              <a:t>,</a:t>
            </a:r>
          </a:p>
          <a:p>
            <a:pPr lvl="1">
              <a:lnSpc>
                <a:spcPct val="100000"/>
              </a:lnSpc>
            </a:pPr>
            <a:r>
              <a:rPr lang="en-US" sz="1300"/>
              <a:t>Import csv</a:t>
            </a:r>
          </a:p>
          <a:p>
            <a:pPr lvl="1">
              <a:lnSpc>
                <a:spcPct val="100000"/>
              </a:lnSpc>
            </a:pPr>
            <a:endParaRPr lang="en-US" sz="1300"/>
          </a:p>
          <a:p>
            <a:pPr>
              <a:lnSpc>
                <a:spcPct val="100000"/>
              </a:lnSpc>
            </a:pPr>
            <a:r>
              <a:rPr lang="en-US" sz="1300"/>
              <a:t>Transform dataset, </a:t>
            </a:r>
          </a:p>
          <a:p>
            <a:pPr lvl="1">
              <a:lnSpc>
                <a:spcPct val="100000"/>
              </a:lnSpc>
            </a:pPr>
            <a:r>
              <a:rPr lang="en-US" sz="1300"/>
              <a:t>Delete blank column</a:t>
            </a:r>
          </a:p>
          <a:p>
            <a:pPr lvl="1">
              <a:lnSpc>
                <a:spcPct val="100000"/>
              </a:lnSpc>
            </a:pPr>
            <a:r>
              <a:rPr lang="en-US" sz="1300"/>
              <a:t>Rename columns to simply and normalize </a:t>
            </a:r>
          </a:p>
          <a:p>
            <a:pPr lvl="1">
              <a:lnSpc>
                <a:spcPct val="100000"/>
              </a:lnSpc>
            </a:pPr>
            <a:r>
              <a:rPr lang="en-US" sz="1300"/>
              <a:t>Replace similar data to uniform</a:t>
            </a:r>
          </a:p>
          <a:p>
            <a:pPr lvl="1">
              <a:lnSpc>
                <a:spcPct val="100000"/>
              </a:lnSpc>
            </a:pPr>
            <a:r>
              <a:rPr lang="en-US" sz="1300"/>
              <a:t>Delete null rows</a:t>
            </a:r>
          </a:p>
          <a:p>
            <a:pPr lvl="1">
              <a:lnSpc>
                <a:spcPct val="100000"/>
              </a:lnSpc>
            </a:pPr>
            <a:endParaRPr lang="en-US" sz="1300"/>
          </a:p>
          <a:p>
            <a:pPr>
              <a:lnSpc>
                <a:spcPct val="100000"/>
              </a:lnSpc>
            </a:pPr>
            <a:r>
              <a:rPr lang="en-US" sz="1300"/>
              <a:t>Load </a:t>
            </a:r>
            <a:r>
              <a:rPr lang="en-US" sz="1300" err="1"/>
              <a:t>dataframe</a:t>
            </a:r>
            <a:r>
              <a:rPr lang="en-US" sz="1300"/>
              <a:t>, </a:t>
            </a:r>
          </a:p>
          <a:p>
            <a:pPr lvl="1">
              <a:lnSpc>
                <a:spcPct val="100000"/>
              </a:lnSpc>
            </a:pPr>
            <a:r>
              <a:rPr lang="en-US" sz="1300" err="1"/>
              <a:t>Cleaned_train_df</a:t>
            </a:r>
            <a:endParaRPr lang="en-US" sz="1300"/>
          </a:p>
          <a:p>
            <a:pPr>
              <a:lnSpc>
                <a:spcPct val="100000"/>
              </a:lnSpc>
            </a:pPr>
            <a:endParaRPr lang="en-US" sz="1300"/>
          </a:p>
          <a:p>
            <a:pPr>
              <a:lnSpc>
                <a:spcPct val="100000"/>
              </a:lnSpc>
            </a:pPr>
            <a:endParaRPr lang="en-US" sz="1300"/>
          </a:p>
        </p:txBody>
      </p:sp>
      <p:sp>
        <p:nvSpPr>
          <p:cNvPr id="18" name="Freeform 6">
            <a:extLst>
              <a:ext uri="{FF2B5EF4-FFF2-40B4-BE49-F238E27FC236}">
                <a16:creationId xmlns:a16="http://schemas.microsoft.com/office/drawing/2014/main" id="{A101E513-AF74-4E9D-A31F-996642507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sp>
        <p:nvSpPr>
          <p:cNvPr id="8" name="Rectangle 7" descr="Filter">
            <a:extLst>
              <a:ext uri="{FF2B5EF4-FFF2-40B4-BE49-F238E27FC236}">
                <a16:creationId xmlns:a16="http://schemas.microsoft.com/office/drawing/2014/main" id="{3CD63EBA-AB0D-16BE-8D63-3ED3931F24DF}"/>
              </a:ext>
            </a:extLst>
          </p:cNvPr>
          <p:cNvSpPr/>
          <p:nvPr/>
        </p:nvSpPr>
        <p:spPr>
          <a:xfrm>
            <a:off x="2955655" y="752201"/>
            <a:ext cx="663662" cy="663662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1529183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5176844-69C3-4F79-BE38-EA5BDDF4F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A73252-3122-7052-80F8-4379E0F361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420625"/>
            <a:ext cx="10667998" cy="1326814"/>
          </a:xfrm>
        </p:spPr>
        <p:txBody>
          <a:bodyPr anchor="ctr">
            <a:normAutofit/>
          </a:bodyPr>
          <a:lstStyle/>
          <a:p>
            <a:r>
              <a:rPr lang="en-US" dirty="0"/>
              <a:t>Modelling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D5E13B1-3A31-47C7-8474-7A3DE6006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43888" y="1976039"/>
            <a:ext cx="105156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21FF93-6B63-9AD1-233C-38924AA62A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88666" y="2202302"/>
            <a:ext cx="3541205" cy="3579788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n-AU" dirty="0"/>
              <a:t>As previously mentioned, our data from Kaggle.com was split as follows:</a:t>
            </a:r>
          </a:p>
          <a:p>
            <a:pPr algn="l"/>
            <a:endParaRPr lang="en-AU" sz="1800" dirty="0"/>
          </a:p>
          <a:p>
            <a:pPr marL="0" indent="0" algn="l">
              <a:buNone/>
            </a:pPr>
            <a:r>
              <a:rPr lang="en-AU" b="1" dirty="0">
                <a:solidFill>
                  <a:schemeClr val="accent1"/>
                </a:solidFill>
              </a:rPr>
              <a:t>Training Data </a:t>
            </a:r>
            <a:r>
              <a:rPr lang="en-AU" dirty="0"/>
              <a:t>(4920 rows)</a:t>
            </a:r>
          </a:p>
          <a:p>
            <a:pPr marL="0" indent="0" algn="l">
              <a:buNone/>
            </a:pPr>
            <a:r>
              <a:rPr lang="en-AU" b="1" dirty="0">
                <a:solidFill>
                  <a:srgbClr val="00B050"/>
                </a:solidFill>
              </a:rPr>
              <a:t>Testing Data </a:t>
            </a:r>
            <a:r>
              <a:rPr lang="en-AU" dirty="0"/>
              <a:t> (42 rows)</a:t>
            </a:r>
          </a:p>
          <a:p>
            <a:endParaRPr lang="en-US" dirty="0"/>
          </a:p>
        </p:txBody>
      </p:sp>
      <p:sp>
        <p:nvSpPr>
          <p:cNvPr id="14" name="Freeform 6">
            <a:extLst>
              <a:ext uri="{FF2B5EF4-FFF2-40B4-BE49-F238E27FC236}">
                <a16:creationId xmlns:a16="http://schemas.microsoft.com/office/drawing/2014/main" id="{A101E513-AF74-4E9D-A31F-996642507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sp>
        <p:nvSpPr>
          <p:cNvPr id="8" name="Rectangle 7" descr="Gears">
            <a:extLst>
              <a:ext uri="{FF2B5EF4-FFF2-40B4-BE49-F238E27FC236}">
                <a16:creationId xmlns:a16="http://schemas.microsoft.com/office/drawing/2014/main" id="{516D3919-03A0-72BC-9EB7-A3B960B6D332}"/>
              </a:ext>
            </a:extLst>
          </p:cNvPr>
          <p:cNvSpPr/>
          <p:nvPr/>
        </p:nvSpPr>
        <p:spPr>
          <a:xfrm>
            <a:off x="4121921" y="747163"/>
            <a:ext cx="663662" cy="663662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EC8C99F8-8915-F633-EE62-A0D633934D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3888" y="2057281"/>
            <a:ext cx="3962743" cy="1371719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2062913A-A985-13F2-769B-414093A7519B}"/>
              </a:ext>
            </a:extLst>
          </p:cNvPr>
          <p:cNvSpPr/>
          <p:nvPr/>
        </p:nvSpPr>
        <p:spPr>
          <a:xfrm>
            <a:off x="1461265" y="2979141"/>
            <a:ext cx="886408" cy="15965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24AE2DD-390E-BD9E-56A9-48D3B0C5DDE8}"/>
              </a:ext>
            </a:extLst>
          </p:cNvPr>
          <p:cNvSpPr/>
          <p:nvPr/>
        </p:nvSpPr>
        <p:spPr>
          <a:xfrm>
            <a:off x="1685199" y="2819489"/>
            <a:ext cx="886408" cy="15965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7BC63AC-5813-AA71-F073-9EB3CE5CF815}"/>
              </a:ext>
            </a:extLst>
          </p:cNvPr>
          <p:cNvCxnSpPr>
            <a:cxnSpLocks/>
          </p:cNvCxnSpPr>
          <p:nvPr/>
        </p:nvCxnSpPr>
        <p:spPr>
          <a:xfrm flipH="1" flipV="1">
            <a:off x="2217044" y="3132476"/>
            <a:ext cx="208383" cy="5577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C720906-75BA-A6A7-A886-FDFF1D7EFD41}"/>
              </a:ext>
            </a:extLst>
          </p:cNvPr>
          <p:cNvCxnSpPr>
            <a:cxnSpLocks/>
          </p:cNvCxnSpPr>
          <p:nvPr/>
        </p:nvCxnSpPr>
        <p:spPr>
          <a:xfrm flipH="1" flipV="1">
            <a:off x="2574265" y="2986859"/>
            <a:ext cx="606941" cy="6017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63B94BE-A943-9600-40D2-09B2B182A879}"/>
              </a:ext>
            </a:extLst>
          </p:cNvPr>
          <p:cNvSpPr txBox="1"/>
          <p:nvPr/>
        </p:nvSpPr>
        <p:spPr>
          <a:xfrm>
            <a:off x="1844024" y="3642574"/>
            <a:ext cx="11628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Columns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BD5B8EB-F468-BD1D-92B5-6BDC5A617F40}"/>
              </a:ext>
            </a:extLst>
          </p:cNvPr>
          <p:cNvSpPr txBox="1"/>
          <p:nvPr/>
        </p:nvSpPr>
        <p:spPr>
          <a:xfrm>
            <a:off x="3192743" y="3549536"/>
            <a:ext cx="1060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Rows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1831084-D4B5-6EC8-8B4D-4B775CE509E8}"/>
              </a:ext>
            </a:extLst>
          </p:cNvPr>
          <p:cNvSpPr/>
          <p:nvPr/>
        </p:nvSpPr>
        <p:spPr>
          <a:xfrm>
            <a:off x="1461265" y="2363344"/>
            <a:ext cx="326571" cy="296494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69469495-9A54-AF7D-0236-3543868C7B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8952" y="4435688"/>
            <a:ext cx="3924640" cy="1402202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71FE070-952B-3A1A-8240-29546576CB76}"/>
              </a:ext>
            </a:extLst>
          </p:cNvPr>
          <p:cNvCxnSpPr>
            <a:cxnSpLocks/>
          </p:cNvCxnSpPr>
          <p:nvPr/>
        </p:nvCxnSpPr>
        <p:spPr>
          <a:xfrm flipH="1" flipV="1">
            <a:off x="1885841" y="5541366"/>
            <a:ext cx="181399" cy="5036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AAE0CD6-93B8-B435-659A-88D06562D107}"/>
              </a:ext>
            </a:extLst>
          </p:cNvPr>
          <p:cNvCxnSpPr>
            <a:cxnSpLocks/>
          </p:cNvCxnSpPr>
          <p:nvPr/>
        </p:nvCxnSpPr>
        <p:spPr>
          <a:xfrm flipH="1" flipV="1">
            <a:off x="2162649" y="5369202"/>
            <a:ext cx="604052" cy="6283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1732676A-3E98-A530-D307-5F58B1976371}"/>
              </a:ext>
            </a:extLst>
          </p:cNvPr>
          <p:cNvSpPr txBox="1"/>
          <p:nvPr/>
        </p:nvSpPr>
        <p:spPr>
          <a:xfrm>
            <a:off x="1433307" y="6014117"/>
            <a:ext cx="1164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Columns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26A33AA-7168-4583-5280-CB930D0CC4AB}"/>
              </a:ext>
            </a:extLst>
          </p:cNvPr>
          <p:cNvSpPr txBox="1"/>
          <p:nvPr/>
        </p:nvSpPr>
        <p:spPr>
          <a:xfrm>
            <a:off x="2721272" y="5932583"/>
            <a:ext cx="1060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Rows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82124056-D681-C1F3-B447-5F78D32B4988}"/>
              </a:ext>
            </a:extLst>
          </p:cNvPr>
          <p:cNvSpPr/>
          <p:nvPr/>
        </p:nvSpPr>
        <p:spPr>
          <a:xfrm>
            <a:off x="1294903" y="5362064"/>
            <a:ext cx="886408" cy="15965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7F8BC90-3B46-B114-9F61-694E1ABDD9AE}"/>
              </a:ext>
            </a:extLst>
          </p:cNvPr>
          <p:cNvSpPr/>
          <p:nvPr/>
        </p:nvSpPr>
        <p:spPr>
          <a:xfrm>
            <a:off x="1518837" y="5202412"/>
            <a:ext cx="886408" cy="15965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697649A8-9B6B-3283-EE35-06545D796C08}"/>
              </a:ext>
            </a:extLst>
          </p:cNvPr>
          <p:cNvSpPr/>
          <p:nvPr/>
        </p:nvSpPr>
        <p:spPr>
          <a:xfrm>
            <a:off x="1314571" y="4728691"/>
            <a:ext cx="326571" cy="296494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96675717"/>
      </p:ext>
    </p:extLst>
  </p:cSld>
  <p:clrMapOvr>
    <a:masterClrMapping/>
  </p:clrMapOvr>
</p:sld>
</file>

<file path=ppt/theme/theme1.xml><?xml version="1.0" encoding="utf-8"?>
<a:theme xmlns:a="http://schemas.openxmlformats.org/drawingml/2006/main" name="HeadlinesVTI">
  <a:themeElements>
    <a:clrScheme name="AnalogousFromRegularSeedRightStep">
      <a:dk1>
        <a:srgbClr val="000000"/>
      </a:dk1>
      <a:lt1>
        <a:srgbClr val="FFFFFF"/>
      </a:lt1>
      <a:dk2>
        <a:srgbClr val="412426"/>
      </a:dk2>
      <a:lt2>
        <a:srgbClr val="E2E8E8"/>
      </a:lt2>
      <a:accent1>
        <a:srgbClr val="C34D53"/>
      </a:accent1>
      <a:accent2>
        <a:srgbClr val="B1663B"/>
      </a:accent2>
      <a:accent3>
        <a:srgbClr val="BAA149"/>
      </a:accent3>
      <a:accent4>
        <a:srgbClr val="97AD39"/>
      </a:accent4>
      <a:accent5>
        <a:srgbClr val="71B447"/>
      </a:accent5>
      <a:accent6>
        <a:srgbClr val="3BB13E"/>
      </a:accent6>
      <a:hlink>
        <a:srgbClr val="30928C"/>
      </a:hlink>
      <a:folHlink>
        <a:srgbClr val="7F7F7F"/>
      </a:folHlink>
    </a:clrScheme>
    <a:fontScheme name="Custom 211">
      <a:majorFont>
        <a:latin typeface="Sitka Banner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8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6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eadlinesVTI" id="{66EB4A02-0C0F-47F1-9F48-4E6882B9F967}" vid="{F3552358-4452-4FDA-9568-4F5DA32F7A6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Wood Type</Template>
  <TotalTime>250</TotalTime>
  <Words>706</Words>
  <Application>Microsoft Office PowerPoint</Application>
  <PresentationFormat>Widescreen</PresentationFormat>
  <Paragraphs>92</Paragraphs>
  <Slides>19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Arial</vt:lpstr>
      <vt:lpstr>Avenir Next LT Pro</vt:lpstr>
      <vt:lpstr>AvenirNext LT Pro Medium</vt:lpstr>
      <vt:lpstr>Calibri</vt:lpstr>
      <vt:lpstr>Cambria Math</vt:lpstr>
      <vt:lpstr>Sitka Banner</vt:lpstr>
      <vt:lpstr>HeadlinesVTI</vt:lpstr>
      <vt:lpstr>Diagnosis ML</vt:lpstr>
      <vt:lpstr>Agenda</vt:lpstr>
      <vt:lpstr>What would you do if you have skin or body reaction?  - Search symptom via Internet - See GP/ emergency - Leave it - Taking painkiller - Ask family/ friend who works in the health industry. </vt:lpstr>
      <vt:lpstr>Background</vt:lpstr>
      <vt:lpstr>Scoping</vt:lpstr>
      <vt:lpstr>Scoping</vt:lpstr>
      <vt:lpstr>Extract Transform Load</vt:lpstr>
      <vt:lpstr>Extract Transform Load</vt:lpstr>
      <vt:lpstr>Modelling</vt:lpstr>
      <vt:lpstr>Modelling</vt:lpstr>
      <vt:lpstr>Modelling</vt:lpstr>
      <vt:lpstr>Modelling</vt:lpstr>
      <vt:lpstr>Modelling</vt:lpstr>
      <vt:lpstr>Modelling</vt:lpstr>
      <vt:lpstr>Predictions</vt:lpstr>
      <vt:lpstr>Prediction</vt:lpstr>
      <vt:lpstr>Prediction</vt:lpstr>
      <vt:lpstr>Prediction</vt:lpstr>
      <vt:lpstr>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Brandon-James Lee</cp:lastModifiedBy>
  <cp:revision>56</cp:revision>
  <dcterms:created xsi:type="dcterms:W3CDTF">2022-07-19T11:00:24Z</dcterms:created>
  <dcterms:modified xsi:type="dcterms:W3CDTF">2022-07-26T08:21:49Z</dcterms:modified>
</cp:coreProperties>
</file>